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  <p:sldMasterId id="2147483655" r:id="rId2"/>
  </p:sldMasterIdLst>
  <p:notesMasterIdLst>
    <p:notesMasterId r:id="rId18"/>
  </p:notesMasterIdLst>
  <p:sldIdLst>
    <p:sldId id="352" r:id="rId3"/>
    <p:sldId id="369" r:id="rId4"/>
    <p:sldId id="384" r:id="rId5"/>
    <p:sldId id="387" r:id="rId6"/>
    <p:sldId id="356" r:id="rId7"/>
    <p:sldId id="386" r:id="rId8"/>
    <p:sldId id="378" r:id="rId9"/>
    <p:sldId id="382" r:id="rId10"/>
    <p:sldId id="355" r:id="rId11"/>
    <p:sldId id="379" r:id="rId12"/>
    <p:sldId id="381" r:id="rId13"/>
    <p:sldId id="383" r:id="rId14"/>
    <p:sldId id="368" r:id="rId15"/>
    <p:sldId id="385" r:id="rId16"/>
    <p:sldId id="259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370" userDrawn="1">
          <p15:clr>
            <a:srgbClr val="A4A3A4"/>
          </p15:clr>
        </p15:guide>
        <p15:guide id="3" pos="733" userDrawn="1">
          <p15:clr>
            <a:srgbClr val="A4A3A4"/>
          </p15:clr>
        </p15:guide>
        <p15:guide id="4" pos="1527" userDrawn="1">
          <p15:clr>
            <a:srgbClr val="A4A3A4"/>
          </p15:clr>
        </p15:guide>
        <p15:guide id="5" pos="506" userDrawn="1">
          <p15:clr>
            <a:srgbClr val="A4A3A4"/>
          </p15:clr>
        </p15:guide>
        <p15:guide id="6" orient="horz" pos="777" userDrawn="1">
          <p15:clr>
            <a:srgbClr val="A4A3A4"/>
          </p15:clr>
        </p15:guide>
        <p15:guide id="7" orient="horz" pos="5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3FA"/>
    <a:srgbClr val="FF8585"/>
    <a:srgbClr val="159947"/>
    <a:srgbClr val="F3F7FC"/>
    <a:srgbClr val="E6F0FA"/>
    <a:srgbClr val="FBE5D6"/>
    <a:srgbClr val="F2F7FC"/>
    <a:srgbClr val="F4F9F1"/>
    <a:srgbClr val="F5A623"/>
    <a:srgbClr val="FFF3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485" y="86"/>
      </p:cViewPr>
      <p:guideLst>
        <p:guide orient="horz" pos="210"/>
        <p:guide pos="370"/>
        <p:guide pos="733"/>
        <p:guide pos="1527"/>
        <p:guide pos="506"/>
        <p:guide orient="horz" pos="777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244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BFA39-FBAF-31A2-1EFA-C382408FB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6A7CAD-25A4-AAB7-833F-2E1979152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D820B6-FE43-FFEB-4D29-22CE4B81C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49943-B63C-261E-FF03-285D235B6F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90991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B4B94-9817-71E6-3853-57BE4FC74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59BDB3-A86D-8735-86D9-F83AF9B110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2891F1-A3B2-2159-B29C-07630E2ED1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958B8-B9C9-F903-74D3-C50864446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15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9B572-36F0-F657-521D-0CE966629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1E6EEA-6648-84CE-AA88-58B472D91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BC6CD-5D7C-2B96-E9E2-6F52ADAF1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264C7-92E4-15A5-5CDD-DC16EA1660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30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BC918-96E0-C07F-22B2-DA2C397AE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CDEAB1-389D-484C-A3FE-E6E1736E6B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E9FDC-2347-9900-4589-2703523FF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ABFE8-C46C-1129-521A-1913E07BE3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1747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ED92-C0B8-1B72-F615-688E9DCCB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E0370-6EFB-00CC-76DE-A381AC774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75AD1A-8618-FBDA-3004-A3C03C843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7591C-0DAB-2A53-B638-D7F0CEF5C3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0466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E5F0E-1AA7-813D-7021-707A7C39C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96264-1FAB-4123-817D-C46A7507C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B0CC5-5C9D-5904-5582-DAD2ABDBD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BC143-C02E-8B16-0370-4FB670AA53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813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A0A6D-EFAA-A873-7FC6-04198E000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EC72A5-6323-A85C-F311-7ADA29E33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D6B05-1E2A-7140-AA38-AB36834BC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BB6D8-AC77-2A38-C0A5-7072833885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842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B65AB-8E61-62A3-E1EC-02486D1DD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E073E4-E4D3-87C2-4768-BF01BC848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15D596-42FE-6BCB-5F66-B76182B3F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C02B4-3146-9F68-193E-3EF31EB33A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215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71074-48FA-B90B-F119-39479D757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815226-83D7-4BF8-75D9-DBE275D49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17C92-19C1-68BE-B68F-630EC410E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EDE08-909D-BED1-E2EC-4DEE54718A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7512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F0278-90D1-5914-FC1C-5C86F9B92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5226F-EF88-B749-55FF-34658E33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FCBF07-38C2-C4CC-C30C-9B38B35FA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ABED11-7920-DB1F-47E6-79F5D24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178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6CD35-F06B-183A-6AFD-FB9FBD2F8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CDB6A-516F-AB18-21A1-C67E66EED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CE3BC0-FBD2-F9A8-177C-F92A35DF8F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38177-115D-9C1A-B340-3F54450008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129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5FDB7-DAC7-7095-B13B-BE57CCC1F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37AFF-7C57-E14F-6E02-0B5D08424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62D3A2-43A3-481C-556D-1D49EE19A8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1DC7B-DFE2-C7FB-13CF-465AC062F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849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BD3D7-6A32-AA27-A4CB-56D32AC2E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BAC0AE-6314-B799-6F12-44280FFF6F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378788-4CB9-2EFA-5E7B-0A87AD524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205A1-7D44-DE82-AC0E-5CC22DC741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4769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898A6-F3CF-A3AD-1A34-5B246124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6CAC866-9746-04D0-FB51-6F18DCB62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088E5C2-FB51-527B-D2AF-226E8E465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
---
기존에는 내부 네트워크를 신뢰했지만, 제로트러스트는 위치와 관계없이 모든 접근을 검증합니다. 이는 내부자 위협과 장비 해킹 등 다양한 공격 경로를 차단하는 데 효과적입니다.
이미지 원본: Microsoft 365 콘텐츠 라이브러리
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CA11A66-81DB-7A83-1FBF-47E39A9A13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67058-FEC8-4847-B612-121DCB285BB0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48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50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265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789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B54A0-5E4B-4043-9D97-B75F9746EC20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84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ABB3-7F51-49B6-9141-5F56B28C3A87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93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D9142-B4B8-4006-BB9E-4DDF1DFDC383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3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1BA38-161B-46C3-9DFB-3CD9FD899D3C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173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87CAE-7638-4408-8979-6EE65D59B437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5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71E3-899B-43F9-9614-93A3D2210C8B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496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B2FA2-B532-4BC0-AFFE-32B28E7FA62A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203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E55D-B19B-46D6-B375-FFBDF6FB7821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그림 7" descr="그래픽, 폰트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41C98C4-9351-6118-340C-821AC2070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53" y="228467"/>
            <a:ext cx="1226805" cy="2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81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6417C-798B-45C7-ADCB-25FE286DF159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그림 7" descr="그래픽, 폰트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2EA8D8-DCDB-C26D-9676-E0A32D255B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53" y="228467"/>
            <a:ext cx="1226805" cy="2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10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CE9C-7431-4720-B07D-E4EC2840141D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그림 6" descr="그래픽, 폰트, 스크린샷, 로고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04FB58B-B1DF-AC84-EFC5-8E91C68D2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653" y="228467"/>
            <a:ext cx="1226805" cy="2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25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FAF-BBD4-44CC-B543-99458B28791F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23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91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2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F92AF6D5-CD67-4C7D-9A5D-D8D1B98CAF2C}" type="datetime1">
              <a:rPr lang="en-US" altLang="ko-KR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HoneyBee Hex Watermark">
            <a:extLst>
              <a:ext uri="{FF2B5EF4-FFF2-40B4-BE49-F238E27FC236}">
                <a16:creationId xmlns:a16="http://schemas.microsoft.com/office/drawing/2014/main" id="{01A138D8-3D77-7772-917B-6EBB3355E3E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000"/>
          </a:blip>
          <a:stretch>
            <a:fillRect/>
          </a:stretch>
        </p:blipFill>
        <p:spPr>
          <a:xfrm>
            <a:off x="0" y="2117560"/>
            <a:ext cx="4200000" cy="472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6A6C3D-6B63-0554-E554-25C705E8F200}"/>
              </a:ext>
            </a:extLst>
          </p:cNvPr>
          <p:cNvSpPr txBox="1"/>
          <p:nvPr/>
        </p:nvSpPr>
        <p:spPr>
          <a:xfrm>
            <a:off x="1348260" y="5582278"/>
            <a:ext cx="8068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2026. 07</a:t>
            </a:r>
          </a:p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400" dirty="0">
              <a:solidFill>
                <a:prstClr val="black">
                  <a:lumMod val="65000"/>
                  <a:lumOff val="35000"/>
                </a:prstClr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ITSConvergence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ICT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비지니스본부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/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김대효본부장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010-8556-8228 / dhkim@itsconv.com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03EE8DF-4A47-1ED2-3EDA-437E90F8D16F}"/>
              </a:ext>
            </a:extLst>
          </p:cNvPr>
          <p:cNvSpPr/>
          <p:nvPr/>
        </p:nvSpPr>
        <p:spPr>
          <a:xfrm>
            <a:off x="7927848" y="1161288"/>
            <a:ext cx="3520440" cy="3520440"/>
          </a:xfrm>
          <a:prstGeom prst="arc">
            <a:avLst/>
          </a:prstGeom>
          <a:solidFill>
            <a:srgbClr val="061826">
              <a:alpha val="0"/>
            </a:srgbClr>
          </a:solidFill>
          <a:ln w="25400">
            <a:solidFill>
              <a:srgbClr val="52E3C2">
                <a:alpha val="3800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CJK KR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D47043F0-9981-0084-4C8E-EFDFCF378B33}"/>
              </a:ext>
            </a:extLst>
          </p:cNvPr>
          <p:cNvSpPr/>
          <p:nvPr/>
        </p:nvSpPr>
        <p:spPr>
          <a:xfrm>
            <a:off x="1214184" y="2333188"/>
            <a:ext cx="7909495" cy="5943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4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AI </a:t>
            </a:r>
            <a:r>
              <a:rPr lang="ko-KR" altLang="en-US" sz="44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해킹 시대</a:t>
            </a:r>
            <a:r>
              <a:rPr lang="en-US" altLang="ko-KR" sz="44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44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침입 이후 확산을 막는 방어선</a:t>
            </a:r>
            <a:endParaRPr kumimoji="0" lang="ko-KR" alt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F920B12D-226C-783A-F205-4862E64D0315}"/>
              </a:ext>
            </a:extLst>
          </p:cNvPr>
          <p:cNvSpPr/>
          <p:nvPr/>
        </p:nvSpPr>
        <p:spPr>
          <a:xfrm>
            <a:off x="1247713" y="3447344"/>
            <a:ext cx="7909495" cy="32004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OpenAI–Hugging Face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실제 보안 사고로 본 횡적 이동 차단의 중요성</a:t>
            </a: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AAFCD6C4-C7BF-779D-5EF1-07593ABC67F5}"/>
              </a:ext>
            </a:extLst>
          </p:cNvPr>
          <p:cNvSpPr/>
          <p:nvPr/>
        </p:nvSpPr>
        <p:spPr>
          <a:xfrm>
            <a:off x="1257862" y="4040690"/>
            <a:ext cx="9250156" cy="530352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rPr>
              <a:t>프로세스 아이덴티티 기반 마이크로세그멘테이션</a:t>
            </a:r>
            <a:r>
              <a:rPr kumimoji="0" lang="en-US" altLang="ko-KR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rPr>
              <a:t>, HoneyBee</a:t>
            </a:r>
          </a:p>
        </p:txBody>
      </p:sp>
      <p:sp>
        <p:nvSpPr>
          <p:cNvPr id="23" name="Text 14">
            <a:extLst>
              <a:ext uri="{FF2B5EF4-FFF2-40B4-BE49-F238E27FC236}">
                <a16:creationId xmlns:a16="http://schemas.microsoft.com/office/drawing/2014/main" id="{B79EC4AD-3E8D-7488-6612-6AD6AFD2C4BD}"/>
              </a:ext>
            </a:extLst>
          </p:cNvPr>
          <p:cNvSpPr/>
          <p:nvPr/>
        </p:nvSpPr>
        <p:spPr>
          <a:xfrm>
            <a:off x="8668512" y="2624328"/>
            <a:ext cx="15727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6FBFF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HoneyBee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6" name="Slide Number Placeholder 0">
            <a:extLst>
              <a:ext uri="{FF2B5EF4-FFF2-40B4-BE49-F238E27FC236}">
                <a16:creationId xmlns:a16="http://schemas.microsoft.com/office/drawing/2014/main" id="{80DEFC46-7F48-485C-944D-CC3EE437108B}"/>
              </a:ext>
            </a:extLst>
          </p:cNvPr>
          <p:cNvSpPr txBox="1">
            <a:spLocks/>
          </p:cNvSpPr>
          <p:nvPr/>
        </p:nvSpPr>
        <p:spPr>
          <a:xfrm>
            <a:off x="11128248" y="7086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563" kern="1200">
                <a:solidFill>
                  <a:srgbClr val="7FAFC0"/>
                </a:solidFill>
                <a:latin typeface="Noto Sans CJK KR"/>
                <a:ea typeface="Noto Sans CJK KR"/>
                <a:cs typeface="Noto Sans CJK KR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751" b="0" i="0" u="none" strike="noStrike" kern="1200" cap="none" spc="0" normalizeH="0" baseline="0" noProof="0">
                <a:ln>
                  <a:noFill/>
                </a:ln>
                <a:solidFill>
                  <a:srgbClr val="7FAFC0"/>
                </a:solidFill>
                <a:effectLst/>
                <a:uLnTx/>
                <a:uFillTx/>
                <a:ea typeface="Noto Sans CJK KR"/>
              </a:rPr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751" b="0" i="0" u="none" strike="noStrike" kern="1200" cap="none" spc="0" normalizeH="0" baseline="0" noProof="0">
              <a:ln>
                <a:noFill/>
              </a:ln>
              <a:solidFill>
                <a:srgbClr val="7FAFC0"/>
              </a:solidFill>
              <a:effectLst/>
              <a:uLnTx/>
              <a:uFillTx/>
              <a:ea typeface="Noto Sans CJK KR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7E4998B-F36D-5B14-8EF4-D537D95350B8}"/>
              </a:ext>
            </a:extLst>
          </p:cNvPr>
          <p:cNvGrpSpPr/>
          <p:nvPr/>
        </p:nvGrpSpPr>
        <p:grpSpPr>
          <a:xfrm>
            <a:off x="7470648" y="749808"/>
            <a:ext cx="4343400" cy="4343400"/>
            <a:chOff x="7470648" y="749808"/>
            <a:chExt cx="4343400" cy="4343400"/>
          </a:xfrm>
        </p:grpSpPr>
        <p:sp>
          <p:nvSpPr>
            <p:cNvPr id="2" name="Shape 0">
              <a:extLst>
                <a:ext uri="{FF2B5EF4-FFF2-40B4-BE49-F238E27FC236}">
                  <a16:creationId xmlns:a16="http://schemas.microsoft.com/office/drawing/2014/main" id="{AA52B06E-6CDD-7B10-1EB4-C341F24EE5F1}"/>
                </a:ext>
              </a:extLst>
            </p:cNvPr>
            <p:cNvSpPr/>
            <p:nvPr/>
          </p:nvSpPr>
          <p:spPr>
            <a:xfrm>
              <a:off x="7470648" y="749808"/>
              <a:ext cx="4343400" cy="4343400"/>
            </a:xfrm>
            <a:prstGeom prst="arc">
              <a:avLst/>
            </a:prstGeom>
            <a:solidFill>
              <a:srgbClr val="061826">
                <a:alpha val="0"/>
              </a:srgbClr>
            </a:solidFill>
            <a:ln w="25400">
              <a:solidFill>
                <a:srgbClr val="1FB6D9">
                  <a:alpha val="45000"/>
                </a:srgbClr>
              </a:solidFill>
              <a:prstDash val="solid"/>
            </a:ln>
          </p:spPr>
          <p:txBody>
            <a:bodyPr/>
            <a:lstStyle/>
            <a:p>
              <a:pPr marL="0" marR="0" lvl="0" indent="0" algn="l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CJK KR"/>
                <a:ea typeface="맑은 고딕" panose="020B0503020000020004" pitchFamily="50" charset="-127"/>
                <a:cs typeface="+mn-cs"/>
              </a:endParaRPr>
            </a:p>
          </p:txBody>
        </p:sp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984B2217-E370-BB17-5F45-EF529F80F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66076" y="1765813"/>
              <a:ext cx="1643985" cy="1294523"/>
            </a:xfrm>
            <a:prstGeom prst="rect">
              <a:avLst/>
            </a:prstGeom>
          </p:spPr>
        </p:pic>
      </p:grpSp>
      <p:sp>
        <p:nvSpPr>
          <p:cNvPr id="5" name="Text 2">
            <a:extLst>
              <a:ext uri="{FF2B5EF4-FFF2-40B4-BE49-F238E27FC236}">
                <a16:creationId xmlns:a16="http://schemas.microsoft.com/office/drawing/2014/main" id="{983655C4-643E-99BF-3DE1-A8A1BBB964EB}"/>
              </a:ext>
            </a:extLst>
          </p:cNvPr>
          <p:cNvSpPr/>
          <p:nvPr/>
        </p:nvSpPr>
        <p:spPr>
          <a:xfrm>
            <a:off x="475488" y="1032897"/>
            <a:ext cx="7223760" cy="594360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AI </a:t>
            </a:r>
            <a:r>
              <a:rPr kumimoji="0" lang="ko-KR" alt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해킹 시대의 최후 방어선 </a:t>
            </a:r>
            <a:r>
              <a:rPr kumimoji="0" lang="en-US" altLang="ko-K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– </a:t>
            </a:r>
            <a:r>
              <a:rPr kumimoji="0" lang="ko-KR" alt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횡적 이동 차단</a:t>
            </a:r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F8DDBFE5-FF0C-16A9-7668-060E993D19F2}"/>
              </a:ext>
            </a:extLst>
          </p:cNvPr>
          <p:cNvSpPr/>
          <p:nvPr/>
        </p:nvSpPr>
        <p:spPr>
          <a:xfrm>
            <a:off x="4614628" y="4624730"/>
            <a:ext cx="1557880" cy="363201"/>
          </a:xfrm>
          <a:prstGeom prst="roundRect">
            <a:avLst>
              <a:gd name="adj" fmla="val 18750"/>
            </a:avLst>
          </a:prstGeom>
          <a:solidFill>
            <a:srgbClr val="0A2239"/>
          </a:solidFill>
          <a:ln w="12700">
            <a:solidFill>
              <a:srgbClr val="0A223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1F8120B7-B651-FD3F-E97E-A9741FD9F82C}"/>
              </a:ext>
            </a:extLst>
          </p:cNvPr>
          <p:cNvSpPr/>
          <p:nvPr/>
        </p:nvSpPr>
        <p:spPr>
          <a:xfrm>
            <a:off x="4639011" y="4744779"/>
            <a:ext cx="1506208" cy="1435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MicroSegmentation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D662857F-9570-1BC6-0605-CA3D564CED63}"/>
              </a:ext>
            </a:extLst>
          </p:cNvPr>
          <p:cNvSpPr/>
          <p:nvPr/>
        </p:nvSpPr>
        <p:spPr>
          <a:xfrm>
            <a:off x="3058149" y="4624730"/>
            <a:ext cx="1380486" cy="363201"/>
          </a:xfrm>
          <a:prstGeom prst="roundRect">
            <a:avLst>
              <a:gd name="adj" fmla="val 18750"/>
            </a:avLst>
          </a:prstGeom>
          <a:solidFill>
            <a:srgbClr val="0A2239"/>
          </a:solidFill>
          <a:ln w="12700">
            <a:solidFill>
              <a:srgbClr val="0A223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4FCD5DD6-2002-93E3-03A3-96384FDC85BC}"/>
              </a:ext>
            </a:extLst>
          </p:cNvPr>
          <p:cNvSpPr/>
          <p:nvPr/>
        </p:nvSpPr>
        <p:spPr>
          <a:xfrm>
            <a:off x="3103938" y="4744778"/>
            <a:ext cx="1282090" cy="1435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Process Identity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9" name="Shape 12">
            <a:extLst>
              <a:ext uri="{FF2B5EF4-FFF2-40B4-BE49-F238E27FC236}">
                <a16:creationId xmlns:a16="http://schemas.microsoft.com/office/drawing/2014/main" id="{45B891C2-8B29-D6AF-CC3C-5DDE2C7933DE}"/>
              </a:ext>
            </a:extLst>
          </p:cNvPr>
          <p:cNvSpPr/>
          <p:nvPr/>
        </p:nvSpPr>
        <p:spPr>
          <a:xfrm>
            <a:off x="6311226" y="4624730"/>
            <a:ext cx="1282090" cy="363201"/>
          </a:xfrm>
          <a:prstGeom prst="roundRect">
            <a:avLst>
              <a:gd name="adj" fmla="val 18750"/>
            </a:avLst>
          </a:prstGeom>
          <a:solidFill>
            <a:srgbClr val="0A2239"/>
          </a:solidFill>
          <a:ln w="12700">
            <a:solidFill>
              <a:srgbClr val="0A223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7EEE53C0-BEEF-54CF-E850-05E1CB361877}"/>
              </a:ext>
            </a:extLst>
          </p:cNvPr>
          <p:cNvSpPr/>
          <p:nvPr/>
        </p:nvSpPr>
        <p:spPr>
          <a:xfrm>
            <a:off x="6357014" y="4744779"/>
            <a:ext cx="1190512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Self-Healing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21792A57-9F87-FA19-364D-089F0FE2B6B4}"/>
              </a:ext>
            </a:extLst>
          </p:cNvPr>
          <p:cNvSpPr/>
          <p:nvPr/>
        </p:nvSpPr>
        <p:spPr>
          <a:xfrm>
            <a:off x="1348260" y="4624730"/>
            <a:ext cx="1545376" cy="363201"/>
          </a:xfrm>
          <a:prstGeom prst="roundRect">
            <a:avLst>
              <a:gd name="adj" fmla="val 18750"/>
            </a:avLst>
          </a:prstGeom>
          <a:solidFill>
            <a:srgbClr val="0A2239"/>
          </a:solidFill>
          <a:ln w="12700">
            <a:solidFill>
              <a:srgbClr val="0A223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6473F67F-B601-6015-317F-6F0F433DE156}"/>
              </a:ext>
            </a:extLst>
          </p:cNvPr>
          <p:cNvSpPr/>
          <p:nvPr/>
        </p:nvSpPr>
        <p:spPr>
          <a:xfrm>
            <a:off x="1394049" y="4744779"/>
            <a:ext cx="1453798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Lateral movement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7B27393E-8630-6575-ED20-2609D327A535}"/>
              </a:ext>
            </a:extLst>
          </p:cNvPr>
          <p:cNvSpPr/>
          <p:nvPr/>
        </p:nvSpPr>
        <p:spPr>
          <a:xfrm>
            <a:off x="7765538" y="4624730"/>
            <a:ext cx="1282090" cy="363201"/>
          </a:xfrm>
          <a:prstGeom prst="roundRect">
            <a:avLst>
              <a:gd name="adj" fmla="val 18750"/>
            </a:avLst>
          </a:prstGeom>
          <a:solidFill>
            <a:srgbClr val="006CC5"/>
          </a:solidFill>
          <a:ln w="12700">
            <a:solidFill>
              <a:srgbClr val="006CC5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9AAD2E47-48FB-63EB-0058-0C0B0E48DB75}"/>
              </a:ext>
            </a:extLst>
          </p:cNvPr>
          <p:cNvSpPr/>
          <p:nvPr/>
        </p:nvSpPr>
        <p:spPr>
          <a:xfrm>
            <a:off x="7811327" y="4744779"/>
            <a:ext cx="1190512" cy="1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HoneyBee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34DE-2922-FA2B-FA68-9CA267F8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B33C1665-9DD6-94CA-0F02-A5765EEF6671}"/>
              </a:ext>
            </a:extLst>
          </p:cNvPr>
          <p:cNvGrpSpPr/>
          <p:nvPr/>
        </p:nvGrpSpPr>
        <p:grpSpPr>
          <a:xfrm>
            <a:off x="615696" y="1479001"/>
            <a:ext cx="10993120" cy="3800133"/>
            <a:chOff x="640080" y="1686266"/>
            <a:chExt cx="10993120" cy="4297680"/>
          </a:xfrm>
        </p:grpSpPr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6027BE75-0398-C155-1FA2-36F07750B289}"/>
                </a:ext>
              </a:extLst>
            </p:cNvPr>
            <p:cNvSpPr/>
            <p:nvPr/>
          </p:nvSpPr>
          <p:spPr>
            <a:xfrm>
              <a:off x="640080" y="1686266"/>
              <a:ext cx="3502152" cy="4297680"/>
            </a:xfrm>
            <a:prstGeom prst="roundRect">
              <a:avLst>
                <a:gd name="adj" fmla="val 2611"/>
              </a:avLst>
            </a:prstGeom>
            <a:solidFill>
              <a:srgbClr val="FBE5D6"/>
            </a:solidFill>
            <a:ln w="12700">
              <a:solidFill>
                <a:srgbClr val="E2E6ED"/>
              </a:solidFill>
              <a:prstDash val="solid"/>
            </a:ln>
            <a:effectLst>
              <a:outerShdw blurRad="101600" dist="38100" dir="5400000" algn="bl" rotWithShape="0">
                <a:srgbClr val="1B2A4A">
                  <a:alpha val="1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1" name="Text 4">
              <a:extLst>
                <a:ext uri="{FF2B5EF4-FFF2-40B4-BE49-F238E27FC236}">
                  <a16:creationId xmlns:a16="http://schemas.microsoft.com/office/drawing/2014/main" id="{5A33C93E-C52C-9582-7B9D-C0B19893BEFB}"/>
                </a:ext>
              </a:extLst>
            </p:cNvPr>
            <p:cNvSpPr/>
            <p:nvPr/>
          </p:nvSpPr>
          <p:spPr>
            <a:xfrm>
              <a:off x="896620" y="2815034"/>
              <a:ext cx="3081528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규제가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요구하기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시작했다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E6B835BE-85F2-09E4-DEC7-9CBEA9039F7C}"/>
                </a:ext>
              </a:extLst>
            </p:cNvPr>
            <p:cNvSpPr/>
            <p:nvPr/>
          </p:nvSpPr>
          <p:spPr>
            <a:xfrm>
              <a:off x="896619" y="3595076"/>
              <a:ext cx="3081529" cy="21945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규제와 가이드라인이 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최소권한 접근통제를 강화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하고 있습니다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ISMS-P,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전자금융 분야 감독규정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, KISA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제로트러스트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가이드라인은 중요 시스템에 대한 접근통제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최소권한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,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지속적인 검증과 내부 확산 방지의 중요성을 강화하고 있습니다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15" name="Shape 6">
              <a:extLst>
                <a:ext uri="{FF2B5EF4-FFF2-40B4-BE49-F238E27FC236}">
                  <a16:creationId xmlns:a16="http://schemas.microsoft.com/office/drawing/2014/main" id="{60BD34AB-CCCB-3334-5ADC-968C26C9ABE8}"/>
                </a:ext>
              </a:extLst>
            </p:cNvPr>
            <p:cNvSpPr/>
            <p:nvPr/>
          </p:nvSpPr>
          <p:spPr>
            <a:xfrm>
              <a:off x="4361688" y="1686266"/>
              <a:ext cx="3502152" cy="4297680"/>
            </a:xfrm>
            <a:prstGeom prst="roundRect">
              <a:avLst>
                <a:gd name="adj" fmla="val 2611"/>
              </a:avLst>
            </a:prstGeom>
            <a:solidFill>
              <a:schemeClr val="bg1">
                <a:lumMod val="85000"/>
              </a:schemeClr>
            </a:solidFill>
            <a:ln w="12700">
              <a:solidFill>
                <a:srgbClr val="E2E6ED"/>
              </a:solidFill>
              <a:prstDash val="solid"/>
            </a:ln>
            <a:effectLst>
              <a:outerShdw blurRad="101600" dist="38100" dir="5400000" algn="bl" rotWithShape="0">
                <a:srgbClr val="1B2A4A">
                  <a:alpha val="1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1" name="Text 8">
              <a:extLst>
                <a:ext uri="{FF2B5EF4-FFF2-40B4-BE49-F238E27FC236}">
                  <a16:creationId xmlns:a16="http://schemas.microsoft.com/office/drawing/2014/main" id="{0EC8706B-50AB-4ADA-23EE-7BB2DABD84D6}"/>
                </a:ext>
              </a:extLst>
            </p:cNvPr>
            <p:cNvSpPr/>
            <p:nvPr/>
          </p:nvSpPr>
          <p:spPr>
            <a:xfrm>
              <a:off x="4618228" y="2815034"/>
              <a:ext cx="2964180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공격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기법이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진화했다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3" name="Text 9">
              <a:extLst>
                <a:ext uri="{FF2B5EF4-FFF2-40B4-BE49-F238E27FC236}">
                  <a16:creationId xmlns:a16="http://schemas.microsoft.com/office/drawing/2014/main" id="{5D50ED72-E184-41EF-5EFF-06A6BD71BF7F}"/>
                </a:ext>
              </a:extLst>
            </p:cNvPr>
            <p:cNvSpPr/>
            <p:nvPr/>
          </p:nvSpPr>
          <p:spPr>
            <a:xfrm>
              <a:off x="4618228" y="3570946"/>
              <a:ext cx="3081528" cy="21945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공격자는 악성코드 대신 시스템에 이미 설치된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정상 프로그램(PowerShell 등)을 이용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합니다(L</a:t>
              </a:r>
              <a:r>
                <a:rPr lang="en-US" sz="1400" dirty="0">
                  <a:solidFill>
                    <a:srgbClr val="5B6B82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OTL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기법).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정상 관리도구를 악용하는 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LOTL 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공격은 단순 </a:t>
              </a:r>
              <a:r>
                <a:rPr kumimoji="0" lang="ko-KR" alt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시그니처만으로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식별하기 어렵고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, EDR</a:t>
              </a: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의 행위 분석에도 운영자의 판단과 튜닝이 필요할 수 있습니다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5" name="Shape 10">
              <a:extLst>
                <a:ext uri="{FF2B5EF4-FFF2-40B4-BE49-F238E27FC236}">
                  <a16:creationId xmlns:a16="http://schemas.microsoft.com/office/drawing/2014/main" id="{06DD8112-4600-7955-4756-2CB0841E86B0}"/>
                </a:ext>
              </a:extLst>
            </p:cNvPr>
            <p:cNvSpPr/>
            <p:nvPr/>
          </p:nvSpPr>
          <p:spPr>
            <a:xfrm>
              <a:off x="8083296" y="1686266"/>
              <a:ext cx="3502152" cy="4297680"/>
            </a:xfrm>
            <a:prstGeom prst="roundRect">
              <a:avLst>
                <a:gd name="adj" fmla="val 2611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rgbClr val="E2E6ED"/>
              </a:solidFill>
              <a:prstDash val="solid"/>
            </a:ln>
            <a:effectLst>
              <a:outerShdw blurRad="101600" dist="38100" dir="5400000" algn="bl" rotWithShape="0">
                <a:srgbClr val="1B2A4A">
                  <a:alpha val="10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1" name="Text 12">
              <a:extLst>
                <a:ext uri="{FF2B5EF4-FFF2-40B4-BE49-F238E27FC236}">
                  <a16:creationId xmlns:a16="http://schemas.microsoft.com/office/drawing/2014/main" id="{854A0E2D-4145-57A5-4AD4-046F5DFCFF33}"/>
                </a:ext>
              </a:extLst>
            </p:cNvPr>
            <p:cNvSpPr/>
            <p:nvPr/>
          </p:nvSpPr>
          <p:spPr>
            <a:xfrm>
              <a:off x="8339836" y="2815034"/>
              <a:ext cx="2964180" cy="6858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효과가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검증됐다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B2A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33" name="Text 13">
              <a:extLst>
                <a:ext uri="{FF2B5EF4-FFF2-40B4-BE49-F238E27FC236}">
                  <a16:creationId xmlns:a16="http://schemas.microsoft.com/office/drawing/2014/main" id="{7FE332A7-5947-9AFA-09BE-8981A8042196}"/>
                </a:ext>
              </a:extLst>
            </p:cNvPr>
            <p:cNvSpPr/>
            <p:nvPr/>
          </p:nvSpPr>
          <p:spPr>
            <a:xfrm>
              <a:off x="8339836" y="3629366"/>
              <a:ext cx="2862072" cy="64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C77F1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87–96%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35" name="Text 14">
              <a:extLst>
                <a:ext uri="{FF2B5EF4-FFF2-40B4-BE49-F238E27FC236}">
                  <a16:creationId xmlns:a16="http://schemas.microsoft.com/office/drawing/2014/main" id="{092749BE-F941-2AD3-2E53-C53F6CAB6652}"/>
                </a:ext>
              </a:extLst>
            </p:cNvPr>
            <p:cNvSpPr/>
            <p:nvPr/>
          </p:nvSpPr>
          <p:spPr>
            <a:xfrm>
              <a:off x="8339835" y="4316174"/>
              <a:ext cx="3293365" cy="1508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2025년 European Journal of CS&amp;IT 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</a:b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연구에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따르면,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마이크로세그멘테이션 </a:t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</a:b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도입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시 내부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확산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(</a:t>
              </a:r>
              <a:r>
                <a:rPr kumimoji="0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횡적이동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)이 87~96% 감소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하는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B6B82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맑은 고딕" pitchFamily="34" charset="-120"/>
                </a:rPr>
                <a:t>것으로 나타났습니다.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</p:grpSp>
      <p:sp>
        <p:nvSpPr>
          <p:cNvPr id="8" name="Text 5">
            <a:extLst>
              <a:ext uri="{FF2B5EF4-FFF2-40B4-BE49-F238E27FC236}">
                <a16:creationId xmlns:a16="http://schemas.microsoft.com/office/drawing/2014/main" id="{3799C850-8B3A-F923-9F97-1448D748485A}"/>
              </a:ext>
            </a:extLst>
          </p:cNvPr>
          <p:cNvSpPr/>
          <p:nvPr/>
        </p:nvSpPr>
        <p:spPr>
          <a:xfrm>
            <a:off x="597408" y="336112"/>
            <a:ext cx="81381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왜 하필 지금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,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마이크로세그멘테이션인가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?</a:t>
            </a: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A2239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Malgun Gothic" pitchFamily="34" charset="-12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C622D6CA-1AD3-856F-54DE-D4FD1D5E932B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53" name="Text 6">
            <a:extLst>
              <a:ext uri="{FF2B5EF4-FFF2-40B4-BE49-F238E27FC236}">
                <a16:creationId xmlns:a16="http://schemas.microsoft.com/office/drawing/2014/main" id="{473F40BC-5AC5-9D85-092B-7DE839037929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55" name="Shape 15">
            <a:extLst>
              <a:ext uri="{FF2B5EF4-FFF2-40B4-BE49-F238E27FC236}">
                <a16:creationId xmlns:a16="http://schemas.microsoft.com/office/drawing/2014/main" id="{B824C59F-CAC0-1B17-20F9-58681A19B521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57" name="슬라이드 번호 개체 틀 12">
            <a:extLst>
              <a:ext uri="{FF2B5EF4-FFF2-40B4-BE49-F238E27FC236}">
                <a16:creationId xmlns:a16="http://schemas.microsoft.com/office/drawing/2014/main" id="{1D9238DA-4665-C179-0DBA-A731268D78C4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236F13C0-76FD-69C3-1949-9CC80ACFECE9}"/>
              </a:ext>
            </a:extLst>
          </p:cNvPr>
          <p:cNvSpPr/>
          <p:nvPr/>
        </p:nvSpPr>
        <p:spPr>
          <a:xfrm>
            <a:off x="872236" y="1701506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9B070DF8-6AEC-6FAB-6FC9-95CC6CEADAED}"/>
              </a:ext>
            </a:extLst>
          </p:cNvPr>
          <p:cNvSpPr/>
          <p:nvPr/>
        </p:nvSpPr>
        <p:spPr>
          <a:xfrm>
            <a:off x="4593844" y="1701506"/>
            <a:ext cx="731520" cy="73152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ADAFE944-0665-DC42-D29F-8DCB873292A4}"/>
              </a:ext>
            </a:extLst>
          </p:cNvPr>
          <p:cNvSpPr/>
          <p:nvPr/>
        </p:nvSpPr>
        <p:spPr>
          <a:xfrm>
            <a:off x="8315452" y="1701506"/>
            <a:ext cx="731520" cy="73152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9" name="Image 2" descr="/home/claude/deck/icons/chart_white.png">
            <a:extLst>
              <a:ext uri="{FF2B5EF4-FFF2-40B4-BE49-F238E27FC236}">
                <a16:creationId xmlns:a16="http://schemas.microsoft.com/office/drawing/2014/main" id="{07A79B92-DBC1-9E0A-8BF0-96551293A2A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16620" y="1866097"/>
            <a:ext cx="329184" cy="400703"/>
          </a:xfrm>
          <a:prstGeom prst="rect">
            <a:avLst/>
          </a:prstGeom>
        </p:spPr>
      </p:pic>
      <p:pic>
        <p:nvPicPr>
          <p:cNvPr id="37" name="Image 0" descr="preencoded.png">
            <a:extLst>
              <a:ext uri="{FF2B5EF4-FFF2-40B4-BE49-F238E27FC236}">
                <a16:creationId xmlns:a16="http://schemas.microsoft.com/office/drawing/2014/main" id="{D9E2E645-A064-5844-ABEA-2541811CA4F5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1032990" y="1841102"/>
            <a:ext cx="389916" cy="462275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202CF720-FC58-54B2-D90D-438BD7C6A82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4747260" y="1862138"/>
            <a:ext cx="411480" cy="411480"/>
          </a:xfrm>
          <a:prstGeom prst="rect">
            <a:avLst/>
          </a:prstGeom>
        </p:spPr>
      </p:pic>
      <p:sp>
        <p:nvSpPr>
          <p:cNvPr id="18" name="Text 6">
            <a:extLst>
              <a:ext uri="{FF2B5EF4-FFF2-40B4-BE49-F238E27FC236}">
                <a16:creationId xmlns:a16="http://schemas.microsoft.com/office/drawing/2014/main" id="{CF92D966-9AFC-4A0C-2FAF-A9B7179DAB21}"/>
              </a:ext>
            </a:extLst>
          </p:cNvPr>
          <p:cNvSpPr/>
          <p:nvPr/>
        </p:nvSpPr>
        <p:spPr>
          <a:xfrm>
            <a:off x="612648" y="917975"/>
            <a:ext cx="85953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규제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·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공격기법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·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운영환경이 모두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최소권한 </a:t>
            </a: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접근통제</a:t>
            </a:r>
            <a:r>
              <a:rPr lang="en-US" altLang="ko-KR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통신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)’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을 요구하는 방향으로 이동하고 있습니다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.</a:t>
            </a: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D7C6DEE2-042D-999B-151E-720EF3736FF1}"/>
              </a:ext>
            </a:extLst>
          </p:cNvPr>
          <p:cNvSpPr/>
          <p:nvPr/>
        </p:nvSpPr>
        <p:spPr>
          <a:xfrm>
            <a:off x="751558" y="5467228"/>
            <a:ext cx="10622522" cy="936000"/>
          </a:xfrm>
          <a:prstGeom prst="roundRect">
            <a:avLst>
              <a:gd name="adj" fmla="val 6129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 29">
            <a:extLst>
              <a:ext uri="{FF2B5EF4-FFF2-40B4-BE49-F238E27FC236}">
                <a16:creationId xmlns:a16="http://schemas.microsoft.com/office/drawing/2014/main" id="{4A90A6A1-19B4-2C7C-883D-95A1655AFF29}"/>
              </a:ext>
            </a:extLst>
          </p:cNvPr>
          <p:cNvSpPr/>
          <p:nvPr/>
        </p:nvSpPr>
        <p:spPr>
          <a:xfrm>
            <a:off x="960767" y="5538368"/>
            <a:ext cx="10216758" cy="676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ctr" defTabSz="121917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i="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마이크로세그멘테이션은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‘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보안 솔루션 하나 더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’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가 아니라</a:t>
            </a:r>
          </a:p>
          <a:p>
            <a:pPr marL="0" marR="0" lvl="0" indent="0" algn="ctr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서버 간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프로세스 간 이동 경로를 재설계하는 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Zero Trust 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통제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입니다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</a:t>
            </a: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010E55E0-6D58-F9B7-080D-E38E2FF724BD}"/>
              </a:ext>
            </a:extLst>
          </p:cNvPr>
          <p:cNvSpPr/>
          <p:nvPr/>
        </p:nvSpPr>
        <p:spPr>
          <a:xfrm>
            <a:off x="609600" y="122623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016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4B3D0-26A3-EB31-64FC-F9A210AF6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CC87CE8E-5486-0982-C624-6E358172ACEF}"/>
              </a:ext>
            </a:extLst>
          </p:cNvPr>
          <p:cNvGrpSpPr/>
          <p:nvPr/>
        </p:nvGrpSpPr>
        <p:grpSpPr>
          <a:xfrm>
            <a:off x="587375" y="1518984"/>
            <a:ext cx="10996129" cy="3602821"/>
            <a:chOff x="803275" y="1665288"/>
            <a:chExt cx="10608581" cy="3237107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A6FB7FB3-941B-37DE-90D8-803A12582ABA}"/>
                </a:ext>
              </a:extLst>
            </p:cNvPr>
            <p:cNvSpPr/>
            <p:nvPr/>
          </p:nvSpPr>
          <p:spPr>
            <a:xfrm>
              <a:off x="8059259" y="1684155"/>
              <a:ext cx="3352597" cy="3218240"/>
            </a:xfrm>
            <a:prstGeom prst="roundRect">
              <a:avLst>
                <a:gd name="adj" fmla="val 3408"/>
              </a:avLst>
            </a:prstGeom>
            <a:solidFill>
              <a:srgbClr val="F3F7FC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375F1C5-D836-B1C7-5A64-671A5FF64BF2}"/>
                </a:ext>
              </a:extLst>
            </p:cNvPr>
            <p:cNvSpPr/>
            <p:nvPr/>
          </p:nvSpPr>
          <p:spPr>
            <a:xfrm>
              <a:off x="4431267" y="1677743"/>
              <a:ext cx="3352597" cy="3218240"/>
            </a:xfrm>
            <a:prstGeom prst="roundRect">
              <a:avLst>
                <a:gd name="adj" fmla="val 3408"/>
              </a:avLst>
            </a:prstGeom>
            <a:solidFill>
              <a:srgbClr val="F3F7FC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사각형: 둥근 모서리 5">
              <a:extLst>
                <a:ext uri="{FF2B5EF4-FFF2-40B4-BE49-F238E27FC236}">
                  <a16:creationId xmlns:a16="http://schemas.microsoft.com/office/drawing/2014/main" id="{C9A683E6-F659-D709-5248-CFD355209A84}"/>
                </a:ext>
              </a:extLst>
            </p:cNvPr>
            <p:cNvSpPr/>
            <p:nvPr/>
          </p:nvSpPr>
          <p:spPr>
            <a:xfrm>
              <a:off x="803275" y="1665288"/>
              <a:ext cx="3352597" cy="3218240"/>
            </a:xfrm>
            <a:prstGeom prst="roundRect">
              <a:avLst>
                <a:gd name="adj" fmla="val 3408"/>
              </a:avLst>
            </a:prstGeom>
            <a:solidFill>
              <a:srgbClr val="F3F7FC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 3">
              <a:extLst>
                <a:ext uri="{FF2B5EF4-FFF2-40B4-BE49-F238E27FC236}">
                  <a16:creationId xmlns:a16="http://schemas.microsoft.com/office/drawing/2014/main" id="{38BF0CA7-D874-3C65-D7C3-D8DC88E99C8F}"/>
                </a:ext>
              </a:extLst>
            </p:cNvPr>
            <p:cNvSpPr/>
            <p:nvPr/>
          </p:nvSpPr>
          <p:spPr>
            <a:xfrm>
              <a:off x="950161" y="1998322"/>
              <a:ext cx="2234635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133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AI 공격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Text 8">
              <a:extLst>
                <a:ext uri="{FF2B5EF4-FFF2-40B4-BE49-F238E27FC236}">
                  <a16:creationId xmlns:a16="http://schemas.microsoft.com/office/drawing/2014/main" id="{D57CF5EE-73F7-A637-29EF-571A72AD9F1C}"/>
                </a:ext>
              </a:extLst>
            </p:cNvPr>
            <p:cNvSpPr/>
            <p:nvPr/>
          </p:nvSpPr>
          <p:spPr>
            <a:xfrm>
              <a:off x="950161" y="2315314"/>
              <a:ext cx="2234635" cy="487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직원으로 위장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 9">
              <a:extLst>
                <a:ext uri="{FF2B5EF4-FFF2-40B4-BE49-F238E27FC236}">
                  <a16:creationId xmlns:a16="http://schemas.microsoft.com/office/drawing/2014/main" id="{A8D2B509-6BD1-7E7B-FDE4-577585F9949F}"/>
                </a:ext>
              </a:extLst>
            </p:cNvPr>
            <p:cNvSpPr/>
            <p:nvPr/>
          </p:nvSpPr>
          <p:spPr>
            <a:xfrm>
              <a:off x="950161" y="3113798"/>
              <a:ext cx="2979513" cy="10972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AI는 정상 프로그램을 흉내 내 카메라를 속입니다. 이름만으로는 진짜와 가짜를 구분할 수 없습니다.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Text 11">
              <a:extLst>
                <a:ext uri="{FF2B5EF4-FFF2-40B4-BE49-F238E27FC236}">
                  <a16:creationId xmlns:a16="http://schemas.microsoft.com/office/drawing/2014/main" id="{DF1B9579-33F4-39EE-A184-22E8AE0279D4}"/>
                </a:ext>
              </a:extLst>
            </p:cNvPr>
            <p:cNvSpPr/>
            <p:nvPr/>
          </p:nvSpPr>
          <p:spPr>
            <a:xfrm>
              <a:off x="950161" y="4153451"/>
              <a:ext cx="3092651" cy="6096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→ HoneyBee 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이름·얼굴·소지품을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   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동시에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대조해 위장을 잡아냅니다.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 13">
              <a:extLst>
                <a:ext uri="{FF2B5EF4-FFF2-40B4-BE49-F238E27FC236}">
                  <a16:creationId xmlns:a16="http://schemas.microsoft.com/office/drawing/2014/main" id="{D2D95F5E-FA41-1EE0-EE42-16FC016A7A41}"/>
                </a:ext>
              </a:extLst>
            </p:cNvPr>
            <p:cNvSpPr/>
            <p:nvPr/>
          </p:nvSpPr>
          <p:spPr>
            <a:xfrm>
              <a:off x="4604720" y="1998322"/>
              <a:ext cx="2234635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133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AI 공격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Text 18">
              <a:extLst>
                <a:ext uri="{FF2B5EF4-FFF2-40B4-BE49-F238E27FC236}">
                  <a16:creationId xmlns:a16="http://schemas.microsoft.com/office/drawing/2014/main" id="{2DB711AC-3CDE-0274-E1A4-564EC7545960}"/>
                </a:ext>
              </a:extLst>
            </p:cNvPr>
            <p:cNvSpPr/>
            <p:nvPr/>
          </p:nvSpPr>
          <p:spPr>
            <a:xfrm>
              <a:off x="4604720" y="2315314"/>
              <a:ext cx="2234635" cy="487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기존 도구 악용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4" name="Text 19">
              <a:extLst>
                <a:ext uri="{FF2B5EF4-FFF2-40B4-BE49-F238E27FC236}">
                  <a16:creationId xmlns:a16="http://schemas.microsoft.com/office/drawing/2014/main" id="{72399DE9-709F-967B-7632-A37DDD68986C}"/>
                </a:ext>
              </a:extLst>
            </p:cNvPr>
            <p:cNvSpPr/>
            <p:nvPr/>
          </p:nvSpPr>
          <p:spPr>
            <a:xfrm>
              <a:off x="4604720" y="3113798"/>
              <a:ext cx="2948815" cy="10972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새 무기를 들여오지 않고, 건물에 이미 있는 도구들을 빠르게 이어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붙여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공격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</a:b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합니다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.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남는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흔적이 없습니다.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Text 21">
              <a:extLst>
                <a:ext uri="{FF2B5EF4-FFF2-40B4-BE49-F238E27FC236}">
                  <a16:creationId xmlns:a16="http://schemas.microsoft.com/office/drawing/2014/main" id="{2DA0D06B-44B5-29D7-664B-C9CA5E27A0C3}"/>
                </a:ext>
              </a:extLst>
            </p:cNvPr>
            <p:cNvSpPr/>
            <p:nvPr/>
          </p:nvSpPr>
          <p:spPr>
            <a:xfrm>
              <a:off x="4604720" y="4153451"/>
              <a:ext cx="3092651" cy="6096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→ HoneyBee 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각 도구가 ‘허가된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용도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’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   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로만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쓰이는지 확인해 차단합니다.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Text 23">
              <a:extLst>
                <a:ext uri="{FF2B5EF4-FFF2-40B4-BE49-F238E27FC236}">
                  <a16:creationId xmlns:a16="http://schemas.microsoft.com/office/drawing/2014/main" id="{1338BC63-B38C-524D-4A06-770FD76298FC}"/>
                </a:ext>
              </a:extLst>
            </p:cNvPr>
            <p:cNvSpPr/>
            <p:nvPr/>
          </p:nvSpPr>
          <p:spPr>
            <a:xfrm>
              <a:off x="8259278" y="1998322"/>
              <a:ext cx="2234635" cy="2926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133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AI 공격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Text 28">
              <a:extLst>
                <a:ext uri="{FF2B5EF4-FFF2-40B4-BE49-F238E27FC236}">
                  <a16:creationId xmlns:a16="http://schemas.microsoft.com/office/drawing/2014/main" id="{F8D59BA6-35FB-F260-92B6-1E2A7A13E766}"/>
                </a:ext>
              </a:extLst>
            </p:cNvPr>
            <p:cNvSpPr/>
            <p:nvPr/>
          </p:nvSpPr>
          <p:spPr>
            <a:xfrm>
              <a:off x="8259278" y="2315314"/>
              <a:ext cx="2234635" cy="487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열린 문 탐색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Text 29">
              <a:extLst>
                <a:ext uri="{FF2B5EF4-FFF2-40B4-BE49-F238E27FC236}">
                  <a16:creationId xmlns:a16="http://schemas.microsoft.com/office/drawing/2014/main" id="{BFE13DF9-5A26-AD2E-B0CC-60603121820A}"/>
                </a:ext>
              </a:extLst>
            </p:cNvPr>
            <p:cNvSpPr/>
            <p:nvPr/>
          </p:nvSpPr>
          <p:spPr>
            <a:xfrm>
              <a:off x="8259278" y="3113798"/>
              <a:ext cx="2979513" cy="10972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AI는 잠기지 않은 문을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체계적으로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</a:b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찾습니다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. 누군가 문을 열어두면 그 틈을 노려 확산합니다.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Text 31">
              <a:extLst>
                <a:ext uri="{FF2B5EF4-FFF2-40B4-BE49-F238E27FC236}">
                  <a16:creationId xmlns:a16="http://schemas.microsoft.com/office/drawing/2014/main" id="{54F6BACE-6356-88D8-6A0C-57992AC4A690}"/>
                </a:ext>
              </a:extLst>
            </p:cNvPr>
            <p:cNvSpPr/>
            <p:nvPr/>
          </p:nvSpPr>
          <p:spPr>
            <a:xfrm>
              <a:off x="8259278" y="4153451"/>
              <a:ext cx="3092651" cy="6096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→ HoneyBee 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열리거나 훼손된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잠금을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</a:b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    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자동으로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원상 복구합니다.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15F22F1-1F85-05C8-B588-22CF3D02D7EE}"/>
              </a:ext>
            </a:extLst>
          </p:cNvPr>
          <p:cNvSpPr/>
          <p:nvPr/>
        </p:nvSpPr>
        <p:spPr>
          <a:xfrm>
            <a:off x="798576" y="5334124"/>
            <a:ext cx="10622522" cy="972000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4A9BDCA-25A2-20F4-80FA-4A797B791A3A}"/>
              </a:ext>
            </a:extLst>
          </p:cNvPr>
          <p:cNvSpPr/>
          <p:nvPr/>
        </p:nvSpPr>
        <p:spPr>
          <a:xfrm>
            <a:off x="597408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AI 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시대에 ‘</a:t>
            </a:r>
            <a:r>
              <a:rPr lang="ko-KR" altLang="en-US" sz="3200" b="1" dirty="0" err="1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잠금’이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더 중요한 이유  </a:t>
            </a: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통신 시점 격리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D3032FF-ED4B-ACF2-BFDE-34193413FB60}"/>
              </a:ext>
            </a:extLst>
          </p:cNvPr>
          <p:cNvSpPr/>
          <p:nvPr/>
        </p:nvSpPr>
        <p:spPr>
          <a:xfrm>
            <a:off x="615696" y="914401"/>
            <a:ext cx="10942320" cy="2574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AI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공격은 카메라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탐지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를 속이도록 설계됩니다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탐지가 어려워질수록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문 앞의 검문과 잠금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(</a:t>
            </a: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통신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시점 격리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이 결정적 방어선이 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</p:txBody>
      </p:sp>
      <p:sp>
        <p:nvSpPr>
          <p:cNvPr id="35" name="Shape 10">
            <a:extLst>
              <a:ext uri="{FF2B5EF4-FFF2-40B4-BE49-F238E27FC236}">
                <a16:creationId xmlns:a16="http://schemas.microsoft.com/office/drawing/2014/main" id="{4ED1A6FB-C586-9997-A1AD-CCA20A5430F9}"/>
              </a:ext>
            </a:extLst>
          </p:cNvPr>
          <p:cNvSpPr/>
          <p:nvPr/>
        </p:nvSpPr>
        <p:spPr>
          <a:xfrm>
            <a:off x="950161" y="4119730"/>
            <a:ext cx="2979513" cy="0"/>
          </a:xfrm>
          <a:prstGeom prst="line">
            <a:avLst/>
          </a:prstGeom>
          <a:noFill/>
          <a:ln w="9525">
            <a:solidFill>
              <a:srgbClr val="E6F0FA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Shape 20">
            <a:extLst>
              <a:ext uri="{FF2B5EF4-FFF2-40B4-BE49-F238E27FC236}">
                <a16:creationId xmlns:a16="http://schemas.microsoft.com/office/drawing/2014/main" id="{6A06A45E-881A-EA35-55F8-0EAA4EDB7D67}"/>
              </a:ext>
            </a:extLst>
          </p:cNvPr>
          <p:cNvSpPr/>
          <p:nvPr/>
        </p:nvSpPr>
        <p:spPr>
          <a:xfrm>
            <a:off x="4604720" y="4119730"/>
            <a:ext cx="2979513" cy="0"/>
          </a:xfrm>
          <a:prstGeom prst="line">
            <a:avLst/>
          </a:prstGeom>
          <a:noFill/>
          <a:ln w="9525">
            <a:solidFill>
              <a:srgbClr val="E6F0FA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Shape 24">
            <a:extLst>
              <a:ext uri="{FF2B5EF4-FFF2-40B4-BE49-F238E27FC236}">
                <a16:creationId xmlns:a16="http://schemas.microsoft.com/office/drawing/2014/main" id="{2446BB91-E3AD-2083-6B7B-C7BFFF9CDD03}"/>
              </a:ext>
            </a:extLst>
          </p:cNvPr>
          <p:cNvSpPr/>
          <p:nvPr/>
        </p:nvSpPr>
        <p:spPr>
          <a:xfrm>
            <a:off x="10453164" y="1973938"/>
            <a:ext cx="828000" cy="829056"/>
          </a:xfrm>
          <a:prstGeom prst="ellipse">
            <a:avLst/>
          </a:prstGeom>
          <a:solidFill>
            <a:srgbClr val="FBE5D6"/>
          </a:solidFill>
          <a:ln w="15875">
            <a:solidFill>
              <a:schemeClr val="accent2">
                <a:lumMod val="50000"/>
              </a:schemeClr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Shape 30">
            <a:extLst>
              <a:ext uri="{FF2B5EF4-FFF2-40B4-BE49-F238E27FC236}">
                <a16:creationId xmlns:a16="http://schemas.microsoft.com/office/drawing/2014/main" id="{1F850E51-FAE7-C420-CC78-753A55D92192}"/>
              </a:ext>
            </a:extLst>
          </p:cNvPr>
          <p:cNvSpPr/>
          <p:nvPr/>
        </p:nvSpPr>
        <p:spPr>
          <a:xfrm>
            <a:off x="8259278" y="4119730"/>
            <a:ext cx="2979513" cy="0"/>
          </a:xfrm>
          <a:prstGeom prst="line">
            <a:avLst/>
          </a:prstGeom>
          <a:noFill/>
          <a:ln w="9525">
            <a:solidFill>
              <a:srgbClr val="E6F0FA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Text 33">
            <a:extLst>
              <a:ext uri="{FF2B5EF4-FFF2-40B4-BE49-F238E27FC236}">
                <a16:creationId xmlns:a16="http://schemas.microsoft.com/office/drawing/2014/main" id="{0E35EB72-F71F-58B3-C7FE-AE85A45F7553}"/>
              </a:ext>
            </a:extLst>
          </p:cNvPr>
          <p:cNvSpPr/>
          <p:nvPr/>
        </p:nvSpPr>
        <p:spPr>
          <a:xfrm>
            <a:off x="1070974" y="5338930"/>
            <a:ext cx="1978583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결론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Text 34">
            <a:extLst>
              <a:ext uri="{FF2B5EF4-FFF2-40B4-BE49-F238E27FC236}">
                <a16:creationId xmlns:a16="http://schemas.microsoft.com/office/drawing/2014/main" id="{D58CEC2C-24F2-2F80-5261-16D1AE32EABB}"/>
              </a:ext>
            </a:extLst>
          </p:cNvPr>
          <p:cNvSpPr/>
          <p:nvPr/>
        </p:nvSpPr>
        <p:spPr>
          <a:xfrm>
            <a:off x="2113033" y="5435884"/>
            <a:ext cx="8088912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카메라(탐지)만으로는 더 이상 충분하지 않습니다. </a:t>
            </a:r>
          </a:p>
          <a:p>
            <a:pPr marL="0" marR="0" lvl="0" indent="0" algn="l" defTabSz="121917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2026년의 핵심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방어선은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lang="ko-KR" altLang="en-US" sz="1600" b="1" dirty="0">
                <a:solidFill>
                  <a:srgbClr val="22324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통신 시도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순간의 잠금이며, HoneyBee가 바로 그 계층입니다.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hape 24">
            <a:extLst>
              <a:ext uri="{FF2B5EF4-FFF2-40B4-BE49-F238E27FC236}">
                <a16:creationId xmlns:a16="http://schemas.microsoft.com/office/drawing/2014/main" id="{269FB664-F4C6-5E5A-485A-7A9670C00B06}"/>
              </a:ext>
            </a:extLst>
          </p:cNvPr>
          <p:cNvSpPr/>
          <p:nvPr/>
        </p:nvSpPr>
        <p:spPr>
          <a:xfrm>
            <a:off x="6720636" y="1995124"/>
            <a:ext cx="828000" cy="829056"/>
          </a:xfrm>
          <a:prstGeom prst="ellipse">
            <a:avLst/>
          </a:prstGeom>
          <a:solidFill>
            <a:srgbClr val="FBE5D6"/>
          </a:solidFill>
          <a:ln w="15875">
            <a:solidFill>
              <a:schemeClr val="accent2">
                <a:lumMod val="50000"/>
              </a:schemeClr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Shape 24">
            <a:extLst>
              <a:ext uri="{FF2B5EF4-FFF2-40B4-BE49-F238E27FC236}">
                <a16:creationId xmlns:a16="http://schemas.microsoft.com/office/drawing/2014/main" id="{7974F59A-08F8-7E29-E5BD-D4357F1C7B94}"/>
              </a:ext>
            </a:extLst>
          </p:cNvPr>
          <p:cNvSpPr/>
          <p:nvPr/>
        </p:nvSpPr>
        <p:spPr>
          <a:xfrm>
            <a:off x="2970950" y="1973938"/>
            <a:ext cx="828000" cy="829056"/>
          </a:xfrm>
          <a:prstGeom prst="ellipse">
            <a:avLst/>
          </a:prstGeom>
          <a:solidFill>
            <a:srgbClr val="FBE5D6"/>
          </a:solidFill>
          <a:ln w="15875">
            <a:solidFill>
              <a:schemeClr val="accent2">
                <a:lumMod val="50000"/>
              </a:schemeClr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" name="Image 1" descr="/home/claude/honeybee_pptx/icons/tool.png">
            <a:extLst>
              <a:ext uri="{FF2B5EF4-FFF2-40B4-BE49-F238E27FC236}">
                <a16:creationId xmlns:a16="http://schemas.microsoft.com/office/drawing/2014/main" id="{9A145444-DF49-9B4C-D1C9-83C6C7A49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877" y="2077721"/>
            <a:ext cx="640080" cy="640080"/>
          </a:xfrm>
          <a:prstGeom prst="rect">
            <a:avLst/>
          </a:prstGeom>
        </p:spPr>
      </p:pic>
      <p:pic>
        <p:nvPicPr>
          <p:cNvPr id="105" name="Image 2" descr="/home/claude/honeybee_pptx/icons/door-open.png">
            <a:extLst>
              <a:ext uri="{FF2B5EF4-FFF2-40B4-BE49-F238E27FC236}">
                <a16:creationId xmlns:a16="http://schemas.microsoft.com/office/drawing/2014/main" id="{1BD749CB-BBCD-2409-05BE-194B039E9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8983" y="2077721"/>
            <a:ext cx="640080" cy="640080"/>
          </a:xfrm>
          <a:prstGeom prst="rect">
            <a:avLst/>
          </a:prstGeom>
        </p:spPr>
      </p:pic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51798289-13C1-AA04-722E-683476552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400" y="2144626"/>
            <a:ext cx="540000" cy="540000"/>
          </a:xfrm>
          <a:prstGeom prst="rect">
            <a:avLst/>
          </a:prstGeom>
        </p:spPr>
      </p:pic>
      <p:sp>
        <p:nvSpPr>
          <p:cNvPr id="11" name="Text 5">
            <a:extLst>
              <a:ext uri="{FF2B5EF4-FFF2-40B4-BE49-F238E27FC236}">
                <a16:creationId xmlns:a16="http://schemas.microsoft.com/office/drawing/2014/main" id="{02F5ABC3-9397-7409-5517-096AAAB199AB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EA018FB9-F753-3402-F35E-34D77B5BBE7B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77582F5-80DC-12E4-5624-95124E2BD03D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9" name="슬라이드 번호 개체 틀 12">
            <a:extLst>
              <a:ext uri="{FF2B5EF4-FFF2-40B4-BE49-F238E27FC236}">
                <a16:creationId xmlns:a16="http://schemas.microsoft.com/office/drawing/2014/main" id="{9E7885BF-B119-4A67-C04D-2627CDC83987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FDD5CFF0-E29D-7926-D546-F3CCBE75FACC}"/>
              </a:ext>
            </a:extLst>
          </p:cNvPr>
          <p:cNvSpPr/>
          <p:nvPr/>
        </p:nvSpPr>
        <p:spPr>
          <a:xfrm>
            <a:off x="609600" y="128719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4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CBF8B-2259-CA30-DF90-528260CBC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>
            <a:extLst>
              <a:ext uri="{FF2B5EF4-FFF2-40B4-BE49-F238E27FC236}">
                <a16:creationId xmlns:a16="http://schemas.microsoft.com/office/drawing/2014/main" id="{5A1676A9-F6CE-A395-72AC-DD967A8FA50B}"/>
              </a:ext>
            </a:extLst>
          </p:cNvPr>
          <p:cNvSpPr/>
          <p:nvPr/>
        </p:nvSpPr>
        <p:spPr>
          <a:xfrm>
            <a:off x="609599" y="338328"/>
            <a:ext cx="9565495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OpenAI 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모델 평가 중 발생한 실제 보안 사고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CA9DDF3-2148-45CB-19BD-4CE883BE87CC}"/>
              </a:ext>
            </a:extLst>
          </p:cNvPr>
          <p:cNvSpPr/>
          <p:nvPr/>
        </p:nvSpPr>
        <p:spPr>
          <a:xfrm>
            <a:off x="627888" y="914400"/>
            <a:ext cx="85953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고립된 평가 환경의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AI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모델이 프록시 취약점을 악용하고 권한 상승과 횡적 이동을 거쳐 외부 인프라까지 침해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3DBFD6C-91EC-0793-3007-8F8BF2F5C509}"/>
              </a:ext>
            </a:extLst>
          </p:cNvPr>
          <p:cNvGrpSpPr/>
          <p:nvPr/>
        </p:nvGrpSpPr>
        <p:grpSpPr>
          <a:xfrm>
            <a:off x="590183" y="1373669"/>
            <a:ext cx="8364582" cy="5149986"/>
            <a:chOff x="590183" y="1373668"/>
            <a:chExt cx="8364582" cy="4990347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A10F2F88-3188-E53E-B9A2-765DE0F13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183" y="1394318"/>
              <a:ext cx="8364582" cy="4969697"/>
            </a:xfrm>
            <a:prstGeom prst="rect">
              <a:avLst/>
            </a:prstGeom>
          </p:spPr>
        </p:pic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C3B47A35-6A64-07E2-FBCA-60B880F4DB8B}"/>
                </a:ext>
              </a:extLst>
            </p:cNvPr>
            <p:cNvSpPr/>
            <p:nvPr/>
          </p:nvSpPr>
          <p:spPr>
            <a:xfrm>
              <a:off x="6491481" y="1373668"/>
              <a:ext cx="2448000" cy="2405852"/>
            </a:xfrm>
            <a:prstGeom prst="roundRect">
              <a:avLst>
                <a:gd name="adj" fmla="val 1162"/>
              </a:avLst>
            </a:pr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4554EF87-1C0B-035B-9EFE-496727F7609E}"/>
                </a:ext>
              </a:extLst>
            </p:cNvPr>
            <p:cNvSpPr/>
            <p:nvPr/>
          </p:nvSpPr>
          <p:spPr>
            <a:xfrm>
              <a:off x="6856643" y="1527048"/>
              <a:ext cx="1260000" cy="20574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설명선: 선 18">
            <a:extLst>
              <a:ext uri="{FF2B5EF4-FFF2-40B4-BE49-F238E27FC236}">
                <a16:creationId xmlns:a16="http://schemas.microsoft.com/office/drawing/2014/main" id="{B6F4587C-CEEF-11E7-AA97-E691B2861DAC}"/>
              </a:ext>
            </a:extLst>
          </p:cNvPr>
          <p:cNvSpPr/>
          <p:nvPr/>
        </p:nvSpPr>
        <p:spPr>
          <a:xfrm>
            <a:off x="9164700" y="1362968"/>
            <a:ext cx="2249915" cy="880831"/>
          </a:xfrm>
          <a:prstGeom prst="borderCallout1">
            <a:avLst>
              <a:gd name="adj1" fmla="val 30103"/>
              <a:gd name="adj2" fmla="val -363"/>
              <a:gd name="adj3" fmla="val 30249"/>
              <a:gd name="adj4" fmla="val -46220"/>
            </a:avLst>
          </a:prstGeom>
          <a:noFill/>
          <a:ln w="25400">
            <a:solidFill>
              <a:srgbClr val="C00000"/>
            </a:solidFill>
            <a:headEnd type="triangle" w="lg" len="med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/>
            <a:r>
              <a:rPr lang="ko-KR" altLang="en-US" sz="1600" b="1" dirty="0">
                <a:solidFill>
                  <a:srgbClr val="C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만약</a:t>
            </a:r>
            <a:r>
              <a:rPr lang="en-US" altLang="ko-KR" sz="1600" b="1" dirty="0">
                <a:solidFill>
                  <a:srgbClr val="C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600" b="1" dirty="0" err="1">
                <a:solidFill>
                  <a:srgbClr val="C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마이크로세그멘테이션이</a:t>
            </a:r>
            <a:r>
              <a:rPr lang="ko-KR" altLang="en-US" sz="1600" b="1" dirty="0">
                <a:solidFill>
                  <a:srgbClr val="C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되어 있었다면</a:t>
            </a:r>
            <a:endParaRPr lang="ko-KR" altLang="en-US" sz="1600" dirty="0">
              <a:solidFill>
                <a:srgbClr val="C00000"/>
              </a:solidFill>
            </a:endParaRPr>
          </a:p>
        </p:txBody>
      </p:sp>
      <p:sp>
        <p:nvSpPr>
          <p:cNvPr id="28" name="순서도: 수동 연산 27">
            <a:extLst>
              <a:ext uri="{FF2B5EF4-FFF2-40B4-BE49-F238E27FC236}">
                <a16:creationId xmlns:a16="http://schemas.microsoft.com/office/drawing/2014/main" id="{03A1A750-F45F-0AC1-2C99-0B7D273ABEE9}"/>
              </a:ext>
            </a:extLst>
          </p:cNvPr>
          <p:cNvSpPr/>
          <p:nvPr/>
        </p:nvSpPr>
        <p:spPr>
          <a:xfrm>
            <a:off x="9164700" y="2262091"/>
            <a:ext cx="2249915" cy="180000"/>
          </a:xfrm>
          <a:prstGeom prst="flowChartManualOperation">
            <a:avLst/>
          </a:prstGeom>
          <a:gradFill flip="none" rotWithShape="1">
            <a:gsLst>
              <a:gs pos="100000">
                <a:srgbClr val="ECF3FA"/>
              </a:gs>
              <a:gs pos="22000">
                <a:srgbClr val="FF8585"/>
              </a:gs>
              <a:gs pos="45000">
                <a:srgbClr val="FF8585"/>
              </a:gs>
              <a:gs pos="0">
                <a:srgbClr val="FF858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B7B9B41-97E8-930A-3329-0B01F6A44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6464" y="2482925"/>
            <a:ext cx="2560320" cy="4059904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BCC3952C-C06B-D17C-52FD-2E6500B0F91A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C63954FE-B37C-E565-2474-54BFC2965DCB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D452D50E-7F12-7B03-884E-F07FDFC50172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0" name="슬라이드 번호 개체 틀 12">
            <a:extLst>
              <a:ext uri="{FF2B5EF4-FFF2-40B4-BE49-F238E27FC236}">
                <a16:creationId xmlns:a16="http://schemas.microsoft.com/office/drawing/2014/main" id="{52965F4B-2821-0C94-1C99-F2D2F9AB0C29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AF35C8ED-FD66-4579-DD9B-465B8A2DDF19}"/>
              </a:ext>
            </a:extLst>
          </p:cNvPr>
          <p:cNvSpPr/>
          <p:nvPr/>
        </p:nvSpPr>
        <p:spPr>
          <a:xfrm>
            <a:off x="609600" y="122623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27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1D44-525D-AA4D-0D34-CAF95174E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>
            <a:extLst>
              <a:ext uri="{FF2B5EF4-FFF2-40B4-BE49-F238E27FC236}">
                <a16:creationId xmlns:a16="http://schemas.microsoft.com/office/drawing/2014/main" id="{3FFA3A0D-DAB9-6840-5CFB-29FCDFDBC671}"/>
              </a:ext>
            </a:extLst>
          </p:cNvPr>
          <p:cNvSpPr/>
          <p:nvPr/>
        </p:nvSpPr>
        <p:spPr>
          <a:xfrm>
            <a:off x="609600" y="338328"/>
            <a:ext cx="9739666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AI 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에이전트를 이용한 동시 다발 대규모 해킹 시나리오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A1E58AC-8BB1-C19C-D699-7F5128BA6CAA}"/>
              </a:ext>
            </a:extLst>
          </p:cNvPr>
          <p:cNvSpPr/>
          <p:nvPr/>
        </p:nvSpPr>
        <p:spPr>
          <a:xfrm>
            <a:off x="627888" y="914400"/>
            <a:ext cx="85953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AI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해킹 에이전트에 의한 대규모 침투 시나리오와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HoneyBee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기반 방어 전략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EE497558-C216-35A4-AD54-790BED086EB3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1A014D2D-F31D-3372-1E0E-858CE2E2CAE2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037224AC-F21A-F033-D9AD-37A03223448A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0" name="슬라이드 번호 개체 틀 12">
            <a:extLst>
              <a:ext uri="{FF2B5EF4-FFF2-40B4-BE49-F238E27FC236}">
                <a16:creationId xmlns:a16="http://schemas.microsoft.com/office/drawing/2014/main" id="{7CA9F19C-387D-E44A-0D84-E7AF2218990D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A543B43F-27E6-9475-BFA6-7E879B200C5A}"/>
              </a:ext>
            </a:extLst>
          </p:cNvPr>
          <p:cNvSpPr/>
          <p:nvPr/>
        </p:nvSpPr>
        <p:spPr>
          <a:xfrm>
            <a:off x="609600" y="1214038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140D1ED-B42D-AA57-0541-EA139027E4CE}"/>
              </a:ext>
            </a:extLst>
          </p:cNvPr>
          <p:cNvGrpSpPr/>
          <p:nvPr/>
        </p:nvGrpSpPr>
        <p:grpSpPr>
          <a:xfrm>
            <a:off x="591312" y="1395843"/>
            <a:ext cx="10991088" cy="5078390"/>
            <a:chOff x="591312" y="1395843"/>
            <a:chExt cx="10991088" cy="5078390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DB0F38A-18F4-7A78-9148-ECEADD318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1312" y="1395843"/>
              <a:ext cx="10991088" cy="5078390"/>
            </a:xfrm>
            <a:prstGeom prst="rect">
              <a:avLst/>
            </a:prstGeom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52E48711-2022-F2D4-5C04-8782885D4DC3}"/>
                </a:ext>
              </a:extLst>
            </p:cNvPr>
            <p:cNvSpPr/>
            <p:nvPr/>
          </p:nvSpPr>
          <p:spPr>
            <a:xfrm>
              <a:off x="10486225" y="4740055"/>
              <a:ext cx="384463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14FEF22D-DC9F-0DD0-C96F-2944865A0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8418" y="4728439"/>
              <a:ext cx="320395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807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655BC-5BC3-FC9B-0E16-A4102AB6F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>
            <a:extLst>
              <a:ext uri="{FF2B5EF4-FFF2-40B4-BE49-F238E27FC236}">
                <a16:creationId xmlns:a16="http://schemas.microsoft.com/office/drawing/2014/main" id="{9CECC407-8CF9-9750-6AEE-CCD12522EE24}"/>
              </a:ext>
            </a:extLst>
          </p:cNvPr>
          <p:cNvSpPr/>
          <p:nvPr/>
        </p:nvSpPr>
        <p:spPr>
          <a:xfrm>
            <a:off x="597408" y="336112"/>
            <a:ext cx="9253728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서버 보안 솔루션은 서로 다른 계층을 보호합니다</a:t>
            </a:r>
          </a:p>
        </p:txBody>
      </p:sp>
      <p:sp>
        <p:nvSpPr>
          <p:cNvPr id="5" name="Text 6">
            <a:extLst>
              <a:ext uri="{FF2B5EF4-FFF2-40B4-BE49-F238E27FC236}">
                <a16:creationId xmlns:a16="http://schemas.microsoft.com/office/drawing/2014/main" id="{DA40B5E5-5F4F-8934-A1B1-EBE49985F5E0}"/>
              </a:ext>
            </a:extLst>
          </p:cNvPr>
          <p:cNvSpPr/>
          <p:nvPr/>
        </p:nvSpPr>
        <p:spPr>
          <a:xfrm>
            <a:off x="612648" y="917975"/>
            <a:ext cx="85953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Server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보안을 위해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Agent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가 설치되는 보안 솔루션들의 종류와 용도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—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하나의 건물 비유로 통일해서 봅니다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2006FD9-CDBB-A6AC-35D2-AF013984E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6" y="1365504"/>
            <a:ext cx="10980000" cy="5144191"/>
          </a:xfrm>
          <a:prstGeom prst="rect">
            <a:avLst/>
          </a:prstGeom>
        </p:spPr>
      </p:pic>
      <p:sp>
        <p:nvSpPr>
          <p:cNvPr id="12" name="Text 5">
            <a:extLst>
              <a:ext uri="{FF2B5EF4-FFF2-40B4-BE49-F238E27FC236}">
                <a16:creationId xmlns:a16="http://schemas.microsoft.com/office/drawing/2014/main" id="{C7C35047-1678-F6B1-A12C-C8011E60C28E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AA24A6AB-9E5C-646C-9C83-C0435BB9EAD8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D25920E9-0177-FDF5-3814-A7C4B6EE5BBB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2" name="슬라이드 번호 개체 틀 12">
            <a:extLst>
              <a:ext uri="{FF2B5EF4-FFF2-40B4-BE49-F238E27FC236}">
                <a16:creationId xmlns:a16="http://schemas.microsoft.com/office/drawing/2014/main" id="{CFCE00A8-2B3F-BA8B-0362-81A52CD5B969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6" name="Shape 15">
            <a:extLst>
              <a:ext uri="{FF2B5EF4-FFF2-40B4-BE49-F238E27FC236}">
                <a16:creationId xmlns:a16="http://schemas.microsoft.com/office/drawing/2014/main" id="{1B4ACD5E-B1B2-FECC-75AA-FA31B536F2E9}"/>
              </a:ext>
            </a:extLst>
          </p:cNvPr>
          <p:cNvSpPr/>
          <p:nvPr/>
        </p:nvSpPr>
        <p:spPr>
          <a:xfrm>
            <a:off x="609600" y="1214038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499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E9825-89EA-E326-DF65-83821B2A5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BE28727C-C37E-3EFF-4DCB-BC66F03C6845}"/>
              </a:ext>
            </a:extLst>
          </p:cNvPr>
          <p:cNvSpPr/>
          <p:nvPr/>
        </p:nvSpPr>
        <p:spPr>
          <a:xfrm>
            <a:off x="8076219" y="1516425"/>
            <a:ext cx="3493989" cy="3087481"/>
          </a:xfrm>
          <a:prstGeom prst="roundRect">
            <a:avLst>
              <a:gd name="adj" fmla="val 3408"/>
            </a:avLst>
          </a:prstGeom>
          <a:solidFill>
            <a:srgbClr val="F3F7FC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AEC3DDA-0E09-8B3D-4574-3B1066F7F06B}"/>
              </a:ext>
            </a:extLst>
          </p:cNvPr>
          <p:cNvSpPr/>
          <p:nvPr/>
        </p:nvSpPr>
        <p:spPr>
          <a:xfrm>
            <a:off x="4338166" y="1510792"/>
            <a:ext cx="3493989" cy="3087481"/>
          </a:xfrm>
          <a:prstGeom prst="roundRect">
            <a:avLst>
              <a:gd name="adj" fmla="val 3408"/>
            </a:avLst>
          </a:prstGeom>
          <a:solidFill>
            <a:srgbClr val="F3F7FC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3B4296C-EF9F-1FB9-81CA-40010DE8E36E}"/>
              </a:ext>
            </a:extLst>
          </p:cNvPr>
          <p:cNvSpPr/>
          <p:nvPr/>
        </p:nvSpPr>
        <p:spPr>
          <a:xfrm>
            <a:off x="587375" y="1506792"/>
            <a:ext cx="3493989" cy="3087481"/>
          </a:xfrm>
          <a:prstGeom prst="roundRect">
            <a:avLst>
              <a:gd name="adj" fmla="val 3408"/>
            </a:avLst>
          </a:prstGeom>
          <a:solidFill>
            <a:srgbClr val="F3F7FC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1319B664-7426-1D63-DFA6-D332AB854CF6}"/>
              </a:ext>
            </a:extLst>
          </p:cNvPr>
          <p:cNvSpPr/>
          <p:nvPr/>
        </p:nvSpPr>
        <p:spPr>
          <a:xfrm>
            <a:off x="798576" y="4900169"/>
            <a:ext cx="10622522" cy="1332000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B199B59-8E16-DDB1-31CD-FA229A092B8A}"/>
              </a:ext>
            </a:extLst>
          </p:cNvPr>
          <p:cNvSpPr/>
          <p:nvPr/>
        </p:nvSpPr>
        <p:spPr>
          <a:xfrm>
            <a:off x="609600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HoneyBee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는 무엇을 하는가  </a:t>
            </a:r>
            <a:r>
              <a:rPr lang="en-US" altLang="ko-KR" sz="28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모든 내부 문에 스마트 </a:t>
            </a:r>
            <a:r>
              <a:rPr lang="ko-KR" altLang="en-US" sz="2800" b="1" dirty="0" err="1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잠금장치를</a:t>
            </a:r>
            <a:endParaRPr lang="ko-KR" altLang="en-US" sz="2800" b="1" dirty="0">
              <a:solidFill>
                <a:schemeClr val="accent4">
                  <a:lumMod val="50000"/>
                </a:schemeClr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8DDE279-955D-047B-5D2A-7EF4B72C56CA}"/>
              </a:ext>
            </a:extLst>
          </p:cNvPr>
          <p:cNvSpPr/>
          <p:nvPr/>
        </p:nvSpPr>
        <p:spPr>
          <a:xfrm>
            <a:off x="627888" y="914400"/>
            <a:ext cx="10456164" cy="22857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HoneyBee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는 방과 방 사이마다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허가된 이동만 통과시키는 문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’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을 놓습니다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정문이 뚫려도 내부 확산을 막습니다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</p:txBody>
      </p:sp>
      <p:sp>
        <p:nvSpPr>
          <p:cNvPr id="63" name="Text 28">
            <a:extLst>
              <a:ext uri="{FF2B5EF4-FFF2-40B4-BE49-F238E27FC236}">
                <a16:creationId xmlns:a16="http://schemas.microsoft.com/office/drawing/2014/main" id="{713AC889-FD9D-3523-6623-ED90B816FACE}"/>
              </a:ext>
            </a:extLst>
          </p:cNvPr>
          <p:cNvSpPr/>
          <p:nvPr/>
        </p:nvSpPr>
        <p:spPr>
          <a:xfrm>
            <a:off x="1056552" y="5029200"/>
            <a:ext cx="2325757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왜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안전한가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?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Text 29">
            <a:extLst>
              <a:ext uri="{FF2B5EF4-FFF2-40B4-BE49-F238E27FC236}">
                <a16:creationId xmlns:a16="http://schemas.microsoft.com/office/drawing/2014/main" id="{7C3DD9B4-6654-1D3F-215A-B4E748AF0309}"/>
              </a:ext>
            </a:extLst>
          </p:cNvPr>
          <p:cNvSpPr/>
          <p:nvPr/>
        </p:nvSpPr>
        <p:spPr>
          <a:xfrm>
            <a:off x="1056552" y="5454681"/>
            <a:ext cx="10221699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600" dirty="0">
                <a:solidFill>
                  <a:srgbClr val="22324A"/>
                </a:solidFill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일부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경쟁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제품은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‘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벽을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뜯어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’ 자기 장치를 심습니다 — 그 장치가 고장 나면 시스템 전체가 멈출 수 있습니다.  </a:t>
            </a:r>
          </a:p>
          <a:p>
            <a:pPr marL="0" marR="0" lvl="0" indent="0" algn="l" defTabSz="121917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HoneyBee는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건물에 이미 있는 잠금장치를 그대로 씁니다. 그래서 HoneyBee 때문에 시스템이 멈추는 일은 없습니다.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46474A5-16DC-F05A-7A05-26B987F00141}"/>
              </a:ext>
            </a:extLst>
          </p:cNvPr>
          <p:cNvSpPr/>
          <p:nvPr/>
        </p:nvSpPr>
        <p:spPr>
          <a:xfrm>
            <a:off x="817593" y="1803296"/>
            <a:ext cx="2283614" cy="3456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267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Calibri" pitchFamily="34" charset="-120"/>
              </a:rPr>
              <a:t>WATCH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976ADB2F-19D8-6F98-48D6-D1A336B19524}"/>
              </a:ext>
            </a:extLst>
          </p:cNvPr>
          <p:cNvSpPr/>
          <p:nvPr/>
        </p:nvSpPr>
        <p:spPr>
          <a:xfrm>
            <a:off x="817593" y="2335121"/>
            <a:ext cx="2283614" cy="558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지켜봅니다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4AD1ACC6-A74D-CEBA-DA0C-91D6E8EFA3C2}"/>
              </a:ext>
            </a:extLst>
          </p:cNvPr>
          <p:cNvSpPr/>
          <p:nvPr/>
        </p:nvSpPr>
        <p:spPr>
          <a:xfrm>
            <a:off x="817593" y="3385476"/>
            <a:ext cx="3044819" cy="1196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KR" pitchFamily="34" charset="-120"/>
              </a:rPr>
              <a:t>누가 어느 방으로 이동하려는지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KR" pitchFamily="34" charset="-120"/>
              </a:rPr>
              <a:t>실시간으로 관찰합니다.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0444F9CC-48E8-07B5-65C9-32488C900A53}"/>
              </a:ext>
            </a:extLst>
          </p:cNvPr>
          <p:cNvSpPr/>
          <p:nvPr/>
        </p:nvSpPr>
        <p:spPr>
          <a:xfrm>
            <a:off x="4552254" y="1803296"/>
            <a:ext cx="2283614" cy="3456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267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Calibri" pitchFamily="34" charset="-120"/>
              </a:rPr>
              <a:t>DECIDE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2B01AD33-C595-C420-0FEB-9DFC59C695DC}"/>
              </a:ext>
            </a:extLst>
          </p:cNvPr>
          <p:cNvSpPr/>
          <p:nvPr/>
        </p:nvSpPr>
        <p:spPr>
          <a:xfrm>
            <a:off x="4552254" y="2335121"/>
            <a:ext cx="2283614" cy="558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판단합니다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F3C50C4C-EF36-6206-A8AB-8D6E7EA1ACA4}"/>
              </a:ext>
            </a:extLst>
          </p:cNvPr>
          <p:cNvSpPr/>
          <p:nvPr/>
        </p:nvSpPr>
        <p:spPr>
          <a:xfrm>
            <a:off x="4552254" y="3385476"/>
            <a:ext cx="3377846" cy="1196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KR" pitchFamily="34" charset="-120"/>
              </a:rPr>
              <a:t>미리 허가된 이동인지 즉시 대조합니다.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KR" pitchFamily="34" charset="-120"/>
              </a:rPr>
              <a:t>외부(클라우드) 조회가 필요 없습니다.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8DA051AA-A421-47CC-B950-659DF8BE27A3}"/>
              </a:ext>
            </a:extLst>
          </p:cNvPr>
          <p:cNvSpPr/>
          <p:nvPr/>
        </p:nvSpPr>
        <p:spPr>
          <a:xfrm>
            <a:off x="8311300" y="1803296"/>
            <a:ext cx="2283614" cy="34568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267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Calibri" pitchFamily="34" charset="-120"/>
              </a:rPr>
              <a:t>ENFORCE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C440F532-0A73-270F-67CC-1D8FEA39349F}"/>
              </a:ext>
            </a:extLst>
          </p:cNvPr>
          <p:cNvSpPr/>
          <p:nvPr/>
        </p:nvSpPr>
        <p:spPr>
          <a:xfrm>
            <a:off x="8311300" y="2335121"/>
            <a:ext cx="2283614" cy="558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막습니다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24">
            <a:extLst>
              <a:ext uri="{FF2B5EF4-FFF2-40B4-BE49-F238E27FC236}">
                <a16:creationId xmlns:a16="http://schemas.microsoft.com/office/drawing/2014/main" id="{4B578083-3A95-FACD-599E-536DA639C094}"/>
              </a:ext>
            </a:extLst>
          </p:cNvPr>
          <p:cNvSpPr/>
          <p:nvPr/>
        </p:nvSpPr>
        <p:spPr>
          <a:xfrm>
            <a:off x="8311300" y="3385476"/>
            <a:ext cx="3187546" cy="1196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KR" pitchFamily="34" charset="-120"/>
              </a:rPr>
              <a:t>건물에 원래 있는 잠금장치를 사용해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KR" pitchFamily="34" charset="-120"/>
              </a:rPr>
              <a:t>허가되지 않은 이동을 차단합니다.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56" name="Text 25">
            <a:extLst>
              <a:ext uri="{FF2B5EF4-FFF2-40B4-BE49-F238E27FC236}">
                <a16:creationId xmlns:a16="http://schemas.microsoft.com/office/drawing/2014/main" id="{0AE19ADA-984A-978F-4563-0B31C715AD0E}"/>
              </a:ext>
            </a:extLst>
          </p:cNvPr>
          <p:cNvSpPr/>
          <p:nvPr/>
        </p:nvSpPr>
        <p:spPr>
          <a:xfrm>
            <a:off x="4005138" y="2694103"/>
            <a:ext cx="404390" cy="6647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srgbClr val="F5A6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</a:t>
            </a:r>
            <a:endParaRPr kumimoji="0" lang="en-US" sz="29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 26">
            <a:extLst>
              <a:ext uri="{FF2B5EF4-FFF2-40B4-BE49-F238E27FC236}">
                <a16:creationId xmlns:a16="http://schemas.microsoft.com/office/drawing/2014/main" id="{C9130A0D-2778-17A1-8C19-30C90A92019F}"/>
              </a:ext>
            </a:extLst>
          </p:cNvPr>
          <p:cNvSpPr/>
          <p:nvPr/>
        </p:nvSpPr>
        <p:spPr>
          <a:xfrm>
            <a:off x="7739800" y="2694103"/>
            <a:ext cx="404390" cy="6647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srgbClr val="F5A6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→</a:t>
            </a:r>
            <a:endParaRPr kumimoji="0" lang="en-US" sz="29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8" name="Image 0" descr="/home/claude/honeybee_pptx/icons/eye.png">
            <a:extLst>
              <a:ext uri="{FF2B5EF4-FFF2-40B4-BE49-F238E27FC236}">
                <a16:creationId xmlns:a16="http://schemas.microsoft.com/office/drawing/2014/main" id="{1C9BF192-2F70-C322-B86F-B69BEBCBF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2253" y="1891379"/>
            <a:ext cx="773231" cy="824434"/>
          </a:xfrm>
          <a:prstGeom prst="rect">
            <a:avLst/>
          </a:prstGeom>
        </p:spPr>
      </p:pic>
      <p:pic>
        <p:nvPicPr>
          <p:cNvPr id="70" name="Image 1" descr="/home/claude/honeybee_pptx/icons/check-square.png">
            <a:extLst>
              <a:ext uri="{FF2B5EF4-FFF2-40B4-BE49-F238E27FC236}">
                <a16:creationId xmlns:a16="http://schemas.microsoft.com/office/drawing/2014/main" id="{7F233A74-CE1E-9901-E2D9-33805FD6A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7119" y="1891379"/>
            <a:ext cx="701431" cy="747879"/>
          </a:xfrm>
          <a:prstGeom prst="rect">
            <a:avLst/>
          </a:prstGeom>
        </p:spPr>
      </p:pic>
      <p:pic>
        <p:nvPicPr>
          <p:cNvPr id="72" name="Image 2" descr="/home/claude/honeybee_pptx/icons/lock.png">
            <a:extLst>
              <a:ext uri="{FF2B5EF4-FFF2-40B4-BE49-F238E27FC236}">
                <a16:creationId xmlns:a16="http://schemas.microsoft.com/office/drawing/2014/main" id="{FF3380AD-C941-B7F3-7B65-426C9A56A5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1525" y="1891379"/>
            <a:ext cx="736410" cy="785175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477C9BCF-6D29-E189-60AB-22C646A452EE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66DEF9FA-2F49-3F67-7654-71B9B6203000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C5483C8C-752D-4DB5-591C-B201E7270CF1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6" name="슬라이드 번호 개체 틀 12">
            <a:extLst>
              <a:ext uri="{FF2B5EF4-FFF2-40B4-BE49-F238E27FC236}">
                <a16:creationId xmlns:a16="http://schemas.microsoft.com/office/drawing/2014/main" id="{F7207496-2842-1A66-6A5C-7BBABE05C0F5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8" name="Shape 15">
            <a:extLst>
              <a:ext uri="{FF2B5EF4-FFF2-40B4-BE49-F238E27FC236}">
                <a16:creationId xmlns:a16="http://schemas.microsoft.com/office/drawing/2014/main" id="{FF1C4B19-ED99-F957-F61A-07ACFCACD4CE}"/>
              </a:ext>
            </a:extLst>
          </p:cNvPr>
          <p:cNvSpPr/>
          <p:nvPr/>
        </p:nvSpPr>
        <p:spPr>
          <a:xfrm>
            <a:off x="609600" y="1238422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74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6970-9335-EA0C-4DA8-01B102CAA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>
            <a:extLst>
              <a:ext uri="{FF2B5EF4-FFF2-40B4-BE49-F238E27FC236}">
                <a16:creationId xmlns:a16="http://schemas.microsoft.com/office/drawing/2014/main" id="{A7BBDB76-69E9-E73D-41CF-01E4095E8D6E}"/>
              </a:ext>
            </a:extLst>
          </p:cNvPr>
          <p:cNvGrpSpPr/>
          <p:nvPr/>
        </p:nvGrpSpPr>
        <p:grpSpPr>
          <a:xfrm>
            <a:off x="591312" y="1579944"/>
            <a:ext cx="10942319" cy="3570366"/>
            <a:chOff x="803275" y="1665288"/>
            <a:chExt cx="10546823" cy="3323163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E31A7BD6-B111-B625-AC79-0DE69EDBC624}"/>
                </a:ext>
              </a:extLst>
            </p:cNvPr>
            <p:cNvSpPr/>
            <p:nvPr/>
          </p:nvSpPr>
          <p:spPr>
            <a:xfrm>
              <a:off x="7997501" y="1681004"/>
              <a:ext cx="3352597" cy="3218240"/>
            </a:xfrm>
            <a:prstGeom prst="roundRect">
              <a:avLst>
                <a:gd name="adj" fmla="val 3408"/>
              </a:avLst>
            </a:prstGeom>
            <a:solidFill>
              <a:srgbClr val="F3F7FC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94851BDD-F8E2-9B6E-9043-40EA1D9B58AD}"/>
                </a:ext>
              </a:extLst>
            </p:cNvPr>
            <p:cNvSpPr/>
            <p:nvPr/>
          </p:nvSpPr>
          <p:spPr>
            <a:xfrm>
              <a:off x="4406484" y="1685421"/>
              <a:ext cx="3352597" cy="3218240"/>
            </a:xfrm>
            <a:prstGeom prst="roundRect">
              <a:avLst>
                <a:gd name="adj" fmla="val 3408"/>
              </a:avLst>
            </a:prstGeom>
            <a:solidFill>
              <a:srgbClr val="F3F7FC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EC87CCD2-E296-502A-8223-8A76A60A1932}"/>
                </a:ext>
              </a:extLst>
            </p:cNvPr>
            <p:cNvSpPr/>
            <p:nvPr/>
          </p:nvSpPr>
          <p:spPr>
            <a:xfrm>
              <a:off x="803275" y="1665288"/>
              <a:ext cx="3352597" cy="3218240"/>
            </a:xfrm>
            <a:prstGeom prst="roundRect">
              <a:avLst>
                <a:gd name="adj" fmla="val 3408"/>
              </a:avLst>
            </a:prstGeom>
            <a:solidFill>
              <a:srgbClr val="F3F7FC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 3">
              <a:extLst>
                <a:ext uri="{FF2B5EF4-FFF2-40B4-BE49-F238E27FC236}">
                  <a16:creationId xmlns:a16="http://schemas.microsoft.com/office/drawing/2014/main" id="{181AF580-B942-AD91-AD31-8B547A58F2C9}"/>
                </a:ext>
              </a:extLst>
            </p:cNvPr>
            <p:cNvSpPr/>
            <p:nvPr/>
          </p:nvSpPr>
          <p:spPr>
            <a:xfrm>
              <a:off x="1028414" y="1904834"/>
              <a:ext cx="2191504" cy="32043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267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IDENTITY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311CE911-3A97-6E61-B447-80D97EF5EDE9}"/>
                </a:ext>
              </a:extLst>
            </p:cNvPr>
            <p:cNvSpPr/>
            <p:nvPr/>
          </p:nvSpPr>
          <p:spPr>
            <a:xfrm>
              <a:off x="988595" y="3172657"/>
              <a:ext cx="2961824" cy="8811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“손님 명단에 있는 사람만 들여보냅니다.”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 11">
              <a:extLst>
                <a:ext uri="{FF2B5EF4-FFF2-40B4-BE49-F238E27FC236}">
                  <a16:creationId xmlns:a16="http://schemas.microsoft.com/office/drawing/2014/main" id="{B9A57249-3894-3F7F-6627-C793C520E250}"/>
                </a:ext>
              </a:extLst>
            </p:cNvPr>
            <p:cNvSpPr/>
            <p:nvPr/>
          </p:nvSpPr>
          <p:spPr>
            <a:xfrm>
              <a:off x="1037363" y="4080554"/>
              <a:ext cx="2922005" cy="907897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허가된 프로그램만 실행됩니다. 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(화이트리스트 기반 실행 제어)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 13">
              <a:extLst>
                <a:ext uri="{FF2B5EF4-FFF2-40B4-BE49-F238E27FC236}">
                  <a16:creationId xmlns:a16="http://schemas.microsoft.com/office/drawing/2014/main" id="{BAA9315E-C9BC-D1E6-76BF-4327FA7659D5}"/>
                </a:ext>
              </a:extLst>
            </p:cNvPr>
            <p:cNvSpPr/>
            <p:nvPr/>
          </p:nvSpPr>
          <p:spPr>
            <a:xfrm>
              <a:off x="4624628" y="1904834"/>
              <a:ext cx="2191504" cy="32043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267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INTEGRITY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60" name="Text 19">
              <a:extLst>
                <a:ext uri="{FF2B5EF4-FFF2-40B4-BE49-F238E27FC236}">
                  <a16:creationId xmlns:a16="http://schemas.microsoft.com/office/drawing/2014/main" id="{3D3EAAA9-CAC8-DD45-6710-5901A59CAF46}"/>
                </a:ext>
              </a:extLst>
            </p:cNvPr>
            <p:cNvSpPr/>
            <p:nvPr/>
          </p:nvSpPr>
          <p:spPr>
            <a:xfrm>
              <a:off x="4624628" y="2278674"/>
              <a:ext cx="2191504" cy="53405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얼굴 대조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Text 20">
              <a:extLst>
                <a:ext uri="{FF2B5EF4-FFF2-40B4-BE49-F238E27FC236}">
                  <a16:creationId xmlns:a16="http://schemas.microsoft.com/office/drawing/2014/main" id="{B633C0E1-5AAE-A7C4-A64D-7DAF0FAFD32E}"/>
                </a:ext>
              </a:extLst>
            </p:cNvPr>
            <p:cNvSpPr/>
            <p:nvPr/>
          </p:nvSpPr>
          <p:spPr>
            <a:xfrm>
              <a:off x="4584811" y="3172657"/>
              <a:ext cx="2873888" cy="8811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“이름이 명단에 있어도, 얼굴이 신분증과 다르면 막습니다.”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5" name="Text 21">
              <a:extLst>
                <a:ext uri="{FF2B5EF4-FFF2-40B4-BE49-F238E27FC236}">
                  <a16:creationId xmlns:a16="http://schemas.microsoft.com/office/drawing/2014/main" id="{34FA412B-5EDA-1117-4846-9BCE74C89918}"/>
                </a:ext>
              </a:extLst>
            </p:cNvPr>
            <p:cNvSpPr/>
            <p:nvPr/>
          </p:nvSpPr>
          <p:spPr>
            <a:xfrm>
              <a:off x="4633578" y="4080554"/>
              <a:ext cx="2703020" cy="907897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정상 프로그램의 이름을 도용해도, 해시가 다르면 실행을 종료합니다.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Text 23">
              <a:extLst>
                <a:ext uri="{FF2B5EF4-FFF2-40B4-BE49-F238E27FC236}">
                  <a16:creationId xmlns:a16="http://schemas.microsoft.com/office/drawing/2014/main" id="{129F6B10-AD56-723B-6F25-1588B2129274}"/>
                </a:ext>
              </a:extLst>
            </p:cNvPr>
            <p:cNvSpPr/>
            <p:nvPr/>
          </p:nvSpPr>
          <p:spPr>
            <a:xfrm>
              <a:off x="8208650" y="1904834"/>
              <a:ext cx="2191504" cy="320434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267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PARAMETERS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82" name="Text 28">
              <a:extLst>
                <a:ext uri="{FF2B5EF4-FFF2-40B4-BE49-F238E27FC236}">
                  <a16:creationId xmlns:a16="http://schemas.microsoft.com/office/drawing/2014/main" id="{20F7DF4A-4D28-AE88-F01D-B47626317F3F}"/>
                </a:ext>
              </a:extLst>
            </p:cNvPr>
            <p:cNvSpPr/>
            <p:nvPr/>
          </p:nvSpPr>
          <p:spPr>
            <a:xfrm>
              <a:off x="8208650" y="2278674"/>
              <a:ext cx="2191504" cy="53405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소지품 확인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Text 29">
              <a:extLst>
                <a:ext uri="{FF2B5EF4-FFF2-40B4-BE49-F238E27FC236}">
                  <a16:creationId xmlns:a16="http://schemas.microsoft.com/office/drawing/2014/main" id="{F348EDC2-7256-A308-9086-4DC1044DA362}"/>
                </a:ext>
              </a:extLst>
            </p:cNvPr>
            <p:cNvSpPr/>
            <p:nvPr/>
          </p:nvSpPr>
          <p:spPr>
            <a:xfrm>
              <a:off x="8168832" y="3172657"/>
              <a:ext cx="2766192" cy="88119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“신뢰하는 직원이라도, 허가된 도구만 들고 들어갑니다.”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Text 30">
              <a:extLst>
                <a:ext uri="{FF2B5EF4-FFF2-40B4-BE49-F238E27FC236}">
                  <a16:creationId xmlns:a16="http://schemas.microsoft.com/office/drawing/2014/main" id="{4EDD6E23-0BD9-B34E-9FED-6A74389B85FE}"/>
                </a:ext>
              </a:extLst>
            </p:cNvPr>
            <p:cNvSpPr/>
            <p:nvPr/>
          </p:nvSpPr>
          <p:spPr>
            <a:xfrm>
              <a:off x="8217600" y="4080554"/>
              <a:ext cx="2885391" cy="907897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정상 도구를 악용하는 공격(LOTL)을 허용된 사용 범위로 제한합니다.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BB375E4-2880-B7DD-71D8-113426A3C07D}"/>
              </a:ext>
            </a:extLst>
          </p:cNvPr>
          <p:cNvSpPr/>
          <p:nvPr/>
        </p:nvSpPr>
        <p:spPr>
          <a:xfrm>
            <a:off x="798576" y="5260972"/>
            <a:ext cx="10622522" cy="1152000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250253FA-8E50-FE44-1C65-3EE1674F4DB0}"/>
              </a:ext>
            </a:extLst>
          </p:cNvPr>
          <p:cNvSpPr/>
          <p:nvPr/>
        </p:nvSpPr>
        <p:spPr>
          <a:xfrm>
            <a:off x="597408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문 앞에서 세 가지를 확인합니다  </a:t>
            </a: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통합 실행 제어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1B3CCE9-778B-FC74-9552-711CF96E7529}"/>
              </a:ext>
            </a:extLst>
          </p:cNvPr>
          <p:cNvSpPr/>
          <p:nvPr/>
        </p:nvSpPr>
        <p:spPr>
          <a:xfrm>
            <a:off x="615696" y="926592"/>
            <a:ext cx="10456164" cy="3804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허가된 프로그램이라도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, HoneyBee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는 실행되는 순간 세 가지를 동시에 검사합니다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각 기능은 다른 제품에도 있지만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이를 하나로 통합한 구조가 차별점입니다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..</a:t>
            </a:r>
          </a:p>
        </p:txBody>
      </p:sp>
      <p:sp>
        <p:nvSpPr>
          <p:cNvPr id="30" name="Text 9">
            <a:extLst>
              <a:ext uri="{FF2B5EF4-FFF2-40B4-BE49-F238E27FC236}">
                <a16:creationId xmlns:a16="http://schemas.microsoft.com/office/drawing/2014/main" id="{1F9AFD84-0753-9D04-BE57-1E039B38C04E}"/>
              </a:ext>
            </a:extLst>
          </p:cNvPr>
          <p:cNvSpPr/>
          <p:nvPr/>
        </p:nvSpPr>
        <p:spPr>
          <a:xfrm>
            <a:off x="1028414" y="2339634"/>
            <a:ext cx="2191504" cy="5340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신원 확인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F1CDF324-EC96-57B7-D41F-0D50EFD86735}"/>
              </a:ext>
            </a:extLst>
          </p:cNvPr>
          <p:cNvSpPr/>
          <p:nvPr/>
        </p:nvSpPr>
        <p:spPr>
          <a:xfrm>
            <a:off x="6596307" y="1902515"/>
            <a:ext cx="900000" cy="900000"/>
          </a:xfrm>
          <a:prstGeom prst="ellipse">
            <a:avLst/>
          </a:prstGeom>
          <a:solidFill>
            <a:srgbClr val="EEF9F0"/>
          </a:solidFill>
          <a:ln w="15875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 32">
            <a:extLst>
              <a:ext uri="{FF2B5EF4-FFF2-40B4-BE49-F238E27FC236}">
                <a16:creationId xmlns:a16="http://schemas.microsoft.com/office/drawing/2014/main" id="{C8172593-0EA1-787E-45C9-7BE263ED1B30}"/>
              </a:ext>
            </a:extLst>
          </p:cNvPr>
          <p:cNvSpPr/>
          <p:nvPr/>
        </p:nvSpPr>
        <p:spPr>
          <a:xfrm>
            <a:off x="1051242" y="5154428"/>
            <a:ext cx="1940394" cy="8811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차별점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Text 33">
            <a:extLst>
              <a:ext uri="{FF2B5EF4-FFF2-40B4-BE49-F238E27FC236}">
                <a16:creationId xmlns:a16="http://schemas.microsoft.com/office/drawing/2014/main" id="{2E58463A-2C12-F26A-9FEC-515467960D64}"/>
              </a:ext>
            </a:extLst>
          </p:cNvPr>
          <p:cNvSpPr/>
          <p:nvPr/>
        </p:nvSpPr>
        <p:spPr>
          <a:xfrm>
            <a:off x="2353054" y="5398268"/>
            <a:ext cx="8871492" cy="8811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WDAC·AppLocker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는 어떤 애플리케이션을 실행할 수 있는지를 통제합니다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 </a:t>
            </a:r>
            <a:b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</a:b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는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프로세스 아이덴티티와 네트워크 통신 정책을 결합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하여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,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승인된 프로세스만 허용된 대상과 통신하도록 제어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합니다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Shape 14">
            <a:extLst>
              <a:ext uri="{FF2B5EF4-FFF2-40B4-BE49-F238E27FC236}">
                <a16:creationId xmlns:a16="http://schemas.microsoft.com/office/drawing/2014/main" id="{92BE8D04-F3C8-DD3B-B1B1-C7458AE922A8}"/>
              </a:ext>
            </a:extLst>
          </p:cNvPr>
          <p:cNvSpPr/>
          <p:nvPr/>
        </p:nvSpPr>
        <p:spPr>
          <a:xfrm>
            <a:off x="2879731" y="1924923"/>
            <a:ext cx="900000" cy="900000"/>
          </a:xfrm>
          <a:prstGeom prst="ellipse">
            <a:avLst/>
          </a:prstGeom>
          <a:solidFill>
            <a:srgbClr val="EEF9F0"/>
          </a:solidFill>
          <a:ln w="15875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Shape 14">
            <a:extLst>
              <a:ext uri="{FF2B5EF4-FFF2-40B4-BE49-F238E27FC236}">
                <a16:creationId xmlns:a16="http://schemas.microsoft.com/office/drawing/2014/main" id="{09740DB0-3909-931C-F71B-564E6F0F14FE}"/>
              </a:ext>
            </a:extLst>
          </p:cNvPr>
          <p:cNvSpPr/>
          <p:nvPr/>
        </p:nvSpPr>
        <p:spPr>
          <a:xfrm>
            <a:off x="10324546" y="1909686"/>
            <a:ext cx="900000" cy="900000"/>
          </a:xfrm>
          <a:prstGeom prst="ellipse">
            <a:avLst/>
          </a:prstGeom>
          <a:solidFill>
            <a:srgbClr val="EEF9F0"/>
          </a:solidFill>
          <a:ln w="15875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Image 0" descr="/home/claude/honeybee_pptx/icons/id-badge.png">
            <a:extLst>
              <a:ext uri="{FF2B5EF4-FFF2-40B4-BE49-F238E27FC236}">
                <a16:creationId xmlns:a16="http://schemas.microsoft.com/office/drawing/2014/main" id="{F4B77655-A666-2C14-5C7B-A1BE56510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214" y="2058632"/>
            <a:ext cx="640080" cy="640080"/>
          </a:xfrm>
          <a:prstGeom prst="rect">
            <a:avLst/>
          </a:prstGeom>
        </p:spPr>
      </p:pic>
      <p:pic>
        <p:nvPicPr>
          <p:cNvPr id="101" name="Image 1" descr="/home/claude/honeybee_pptx/icons/face-id.png">
            <a:extLst>
              <a:ext uri="{FF2B5EF4-FFF2-40B4-BE49-F238E27FC236}">
                <a16:creationId xmlns:a16="http://schemas.microsoft.com/office/drawing/2014/main" id="{25DA04DF-39EE-AC8E-C225-C8D77F9397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549" y="2056310"/>
            <a:ext cx="640080" cy="640080"/>
          </a:xfrm>
          <a:prstGeom prst="rect">
            <a:avLst/>
          </a:prstGeom>
        </p:spPr>
      </p:pic>
      <p:pic>
        <p:nvPicPr>
          <p:cNvPr id="103" name="Image 2" descr="/home/claude/honeybee_pptx/icons/briefcase.png">
            <a:extLst>
              <a:ext uri="{FF2B5EF4-FFF2-40B4-BE49-F238E27FC236}">
                <a16:creationId xmlns:a16="http://schemas.microsoft.com/office/drawing/2014/main" id="{A0FF051F-D1CB-F055-2A25-0EC46DB31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2912" y="2041796"/>
            <a:ext cx="640080" cy="640080"/>
          </a:xfrm>
          <a:prstGeom prst="rect">
            <a:avLst/>
          </a:prstGeom>
        </p:spPr>
      </p:pic>
      <p:sp>
        <p:nvSpPr>
          <p:cNvPr id="15" name="Text 5">
            <a:extLst>
              <a:ext uri="{FF2B5EF4-FFF2-40B4-BE49-F238E27FC236}">
                <a16:creationId xmlns:a16="http://schemas.microsoft.com/office/drawing/2014/main" id="{7C596EDE-A4A3-AD22-7098-8B1179B2429E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D215E136-CA14-34B7-51B7-9748B066B9B9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D31ADDD9-E8B9-CE85-B8D3-50B12F35994E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2" name="슬라이드 번호 개체 틀 12">
            <a:extLst>
              <a:ext uri="{FF2B5EF4-FFF2-40B4-BE49-F238E27FC236}">
                <a16:creationId xmlns:a16="http://schemas.microsoft.com/office/drawing/2014/main" id="{CDBC7402-66DA-2D9A-D1C5-485BE4D1EB19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4" name="Shape 15">
            <a:extLst>
              <a:ext uri="{FF2B5EF4-FFF2-40B4-BE49-F238E27FC236}">
                <a16:creationId xmlns:a16="http://schemas.microsoft.com/office/drawing/2014/main" id="{ADDAAC55-20A8-5822-44C0-0B17330C06BA}"/>
              </a:ext>
            </a:extLst>
          </p:cNvPr>
          <p:cNvSpPr/>
          <p:nvPr/>
        </p:nvSpPr>
        <p:spPr>
          <a:xfrm>
            <a:off x="609600" y="1396918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567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1B43B-6CFD-F0BB-AD1B-5E039B253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>
            <a:extLst>
              <a:ext uri="{FF2B5EF4-FFF2-40B4-BE49-F238E27FC236}">
                <a16:creationId xmlns:a16="http://schemas.microsoft.com/office/drawing/2014/main" id="{3B6710FF-1AE3-6C36-E622-ADD5FA9FB9C3}"/>
              </a:ext>
            </a:extLst>
          </p:cNvPr>
          <p:cNvSpPr/>
          <p:nvPr/>
        </p:nvSpPr>
        <p:spPr>
          <a:xfrm>
            <a:off x="621792" y="338328"/>
            <a:ext cx="81381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HoneyBee Platform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A2239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Malgun Gothic" pitchFamily="34" charset="-120"/>
              </a:rPr>
              <a:t>기능 요약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4C3FA920-49C0-0F7A-F357-C0CD1075B01D}"/>
              </a:ext>
            </a:extLst>
          </p:cNvPr>
          <p:cNvSpPr/>
          <p:nvPr/>
        </p:nvSpPr>
        <p:spPr>
          <a:xfrm>
            <a:off x="652272" y="914400"/>
            <a:ext cx="85953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프로세스 아이덴티티 기반 마이크로세그멘테이션 </a:t>
            </a:r>
            <a:r>
              <a:rPr lang="en-US" altLang="ko-KR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</a:t>
            </a: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일반적인 ‘차량 출입 </a:t>
            </a:r>
            <a:r>
              <a:rPr lang="ko-KR" altLang="en-US" sz="1400" dirty="0" err="1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통제’와</a:t>
            </a: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HoneyBee</a:t>
            </a: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의 차이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6E3EED5-2824-A3AA-5A79-2D0B10177E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407470"/>
            <a:ext cx="10424160" cy="5054130"/>
          </a:xfrm>
          <a:prstGeom prst="rect">
            <a:avLst/>
          </a:prstGeom>
        </p:spPr>
      </p:pic>
      <p:sp>
        <p:nvSpPr>
          <p:cNvPr id="10" name="Text 5">
            <a:extLst>
              <a:ext uri="{FF2B5EF4-FFF2-40B4-BE49-F238E27FC236}">
                <a16:creationId xmlns:a16="http://schemas.microsoft.com/office/drawing/2014/main" id="{62BFB345-11FC-5D7B-5C3B-07F75677389A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58BD8189-1AB6-E88C-CD49-0EA4CB5A4A27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4" name="Shape 15">
            <a:extLst>
              <a:ext uri="{FF2B5EF4-FFF2-40B4-BE49-F238E27FC236}">
                <a16:creationId xmlns:a16="http://schemas.microsoft.com/office/drawing/2014/main" id="{C24AB14F-82AE-EB7F-FE83-2A655B8E3A70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6" name="슬라이드 번호 개체 틀 12">
            <a:extLst>
              <a:ext uri="{FF2B5EF4-FFF2-40B4-BE49-F238E27FC236}">
                <a16:creationId xmlns:a16="http://schemas.microsoft.com/office/drawing/2014/main" id="{DEF770A8-54C3-022D-000D-347C6B10733E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883DC5D6-0689-7353-D305-7A2FB2C2EE7A}"/>
              </a:ext>
            </a:extLst>
          </p:cNvPr>
          <p:cNvSpPr/>
          <p:nvPr/>
        </p:nvSpPr>
        <p:spPr>
          <a:xfrm>
            <a:off x="609600" y="122623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021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28A6B-D46B-6FB9-22A8-E5CE6B629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BB181E73-0EF5-9711-B3C2-511B66480113}"/>
              </a:ext>
            </a:extLst>
          </p:cNvPr>
          <p:cNvSpPr/>
          <p:nvPr/>
        </p:nvSpPr>
        <p:spPr>
          <a:xfrm>
            <a:off x="798576" y="5198861"/>
            <a:ext cx="10622522" cy="1066811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045700F-75C9-FD6F-0F62-A187782608D8}"/>
              </a:ext>
            </a:extLst>
          </p:cNvPr>
          <p:cNvSpPr/>
          <p:nvPr/>
        </p:nvSpPr>
        <p:spPr>
          <a:xfrm>
            <a:off x="609600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HoneyBee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가 더 안전한 이유  </a:t>
            </a: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벽을 뜯지 않습니다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1FCACC2-A36A-A9F7-2B56-2C72C5FC224A}"/>
              </a:ext>
            </a:extLst>
          </p:cNvPr>
          <p:cNvSpPr/>
          <p:nvPr/>
        </p:nvSpPr>
        <p:spPr>
          <a:xfrm>
            <a:off x="627888" y="911861"/>
            <a:ext cx="10456164" cy="24544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보안 도구는 컴퓨터의 가장 깊은 제어 영역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이른바 ‘커널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kernel’)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에서 작동해야 강력합니다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문제는 그 커널을 다루는 ‘방식’ 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C4DEBFAB-6954-075C-C928-E2CF461F306E}"/>
              </a:ext>
            </a:extLst>
          </p:cNvPr>
          <p:cNvSpPr/>
          <p:nvPr/>
        </p:nvSpPr>
        <p:spPr>
          <a:xfrm>
            <a:off x="587374" y="1512824"/>
            <a:ext cx="5399243" cy="3361866"/>
          </a:xfrm>
          <a:prstGeom prst="rect">
            <a:avLst/>
          </a:prstGeom>
          <a:solidFill>
            <a:srgbClr val="F3F7FC"/>
          </a:solidFill>
          <a:ln w="15875">
            <a:solidFill>
              <a:srgbClr val="E53E3E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79FF6DBC-13EE-B2C9-8DF5-F6977FCCC305}"/>
              </a:ext>
            </a:extLst>
          </p:cNvPr>
          <p:cNvSpPr/>
          <p:nvPr/>
        </p:nvSpPr>
        <p:spPr>
          <a:xfrm>
            <a:off x="872525" y="1719708"/>
            <a:ext cx="4538651" cy="3361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133" normalizeH="0" baseline="0" noProof="0" dirty="0">
                <a:ln>
                  <a:noFill/>
                </a:ln>
                <a:solidFill>
                  <a:srgbClr val="E53E3E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기존 방식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249BF178-0EA7-A2FB-21E8-7E0BEB8E33CD}"/>
              </a:ext>
            </a:extLst>
          </p:cNvPr>
          <p:cNvSpPr/>
          <p:nvPr/>
        </p:nvSpPr>
        <p:spPr>
          <a:xfrm>
            <a:off x="872525" y="2094685"/>
            <a:ext cx="4538651" cy="46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커널에 자기 코드를 심습니다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9C544A7-8A4D-BD92-B8FF-47228F6902B6}"/>
              </a:ext>
            </a:extLst>
          </p:cNvPr>
          <p:cNvSpPr/>
          <p:nvPr/>
        </p:nvSpPr>
        <p:spPr>
          <a:xfrm>
            <a:off x="872525" y="2676547"/>
            <a:ext cx="4847564" cy="7758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대부분의 보안 제품은 컴퓨터의 가장 깊은 곳(커널)에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</a:b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자기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프로그램을 직접 설치합니다(‘커널 드라이버’).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7BDE7185-29C5-199C-AD46-C0886F7A942B}"/>
              </a:ext>
            </a:extLst>
          </p:cNvPr>
          <p:cNvSpPr/>
          <p:nvPr/>
        </p:nvSpPr>
        <p:spPr>
          <a:xfrm>
            <a:off x="872524" y="3659246"/>
            <a:ext cx="4668315" cy="1099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53E3E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위험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그 프로그램이 고장 나면 시스템 전체가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멈출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수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있습니다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 실제로 2024년, 이 방식의 결함으로 전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</a:b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세계적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IT 대란이 있었습니다.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04D05244-29DD-9F18-49C7-09E115D926E6}"/>
              </a:ext>
            </a:extLst>
          </p:cNvPr>
          <p:cNvSpPr/>
          <p:nvPr/>
        </p:nvSpPr>
        <p:spPr>
          <a:xfrm>
            <a:off x="6147815" y="1512824"/>
            <a:ext cx="5436000" cy="3361866"/>
          </a:xfrm>
          <a:prstGeom prst="rect">
            <a:avLst/>
          </a:prstGeom>
          <a:solidFill>
            <a:srgbClr val="F8FBFF"/>
          </a:solidFill>
          <a:ln w="19050">
            <a:solidFill>
              <a:srgbClr val="159947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8B7757B9-21D5-0797-57B8-F4E9AEA3672C}"/>
              </a:ext>
            </a:extLst>
          </p:cNvPr>
          <p:cNvSpPr/>
          <p:nvPr/>
        </p:nvSpPr>
        <p:spPr>
          <a:xfrm>
            <a:off x="6432967" y="1719708"/>
            <a:ext cx="5271352" cy="3361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defTabSz="1219170">
              <a:defRPr/>
            </a:pPr>
            <a:r>
              <a:rPr kumimoji="0" lang="en-US" b="1" i="0" u="none" strike="noStrike" kern="0" cap="none" spc="133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 </a:t>
            </a:r>
            <a:r>
              <a:rPr kumimoji="0" lang="en-US" b="1" i="0" u="none" strike="noStrike" kern="0" cap="none" spc="133" normalizeH="0" baseline="0" noProof="0" dirty="0" err="1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방식</a:t>
            </a:r>
            <a:r>
              <a:rPr kumimoji="0" lang="en-US" b="1" i="0" u="none" strike="noStrike" kern="0" cap="none" spc="133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lang="en-US" altLang="ko-KR" sz="1600" b="1" dirty="0">
                <a:solidFill>
                  <a:srgbClr val="2E7D4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— </a:t>
            </a:r>
            <a:r>
              <a:rPr kumimoji="0" lang="ko-KR" altLang="en-US" sz="1600" b="1" i="0" u="none" strike="noStrike" kern="0" cap="none" spc="133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커널 비상주형</a:t>
            </a:r>
            <a:r>
              <a:rPr kumimoji="0" lang="en-US" altLang="ko-KR" sz="1600" b="1" i="0" u="none" strike="noStrike" kern="0" cap="none" spc="133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(Kernel-less)</a:t>
            </a:r>
            <a:r>
              <a:rPr kumimoji="0" lang="en-US" sz="1600" b="1" i="0" u="none" strike="noStrike" kern="0" cap="none" spc="133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4D3BE821-648D-E0BE-0FA1-15509A210F5F}"/>
              </a:ext>
            </a:extLst>
          </p:cNvPr>
          <p:cNvSpPr/>
          <p:nvPr/>
        </p:nvSpPr>
        <p:spPr>
          <a:xfrm>
            <a:off x="6432967" y="2094685"/>
            <a:ext cx="4538651" cy="46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원래 있는 잠금장치를 씁니다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48FE0F6F-D759-5131-7279-5776B87BC874}"/>
              </a:ext>
            </a:extLst>
          </p:cNvPr>
          <p:cNvSpPr/>
          <p:nvPr/>
        </p:nvSpPr>
        <p:spPr>
          <a:xfrm>
            <a:off x="6529881" y="2805849"/>
            <a:ext cx="59407" cy="77582"/>
          </a:xfrm>
          <a:prstGeom prst="line">
            <a:avLst/>
          </a:prstGeom>
          <a:noFill/>
          <a:ln w="25400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1F4C957A-C37C-B6D7-8358-0471DBF94D3E}"/>
              </a:ext>
            </a:extLst>
          </p:cNvPr>
          <p:cNvSpPr/>
          <p:nvPr/>
        </p:nvSpPr>
        <p:spPr>
          <a:xfrm>
            <a:off x="6589287" y="2883431"/>
            <a:ext cx="118812" cy="0"/>
          </a:xfrm>
          <a:prstGeom prst="line">
            <a:avLst/>
          </a:prstGeom>
          <a:noFill/>
          <a:ln w="25400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1B10B6B8-CD07-7491-7850-F5E599269772}"/>
              </a:ext>
            </a:extLst>
          </p:cNvPr>
          <p:cNvSpPr/>
          <p:nvPr/>
        </p:nvSpPr>
        <p:spPr>
          <a:xfrm>
            <a:off x="6735972" y="2676547"/>
            <a:ext cx="4966377" cy="46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커널 상태는 ‘읽기’만 합니다 — 안에 심는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코드는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없음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5B42AD0D-F210-AE32-ECA8-E40230F33B5F}"/>
              </a:ext>
            </a:extLst>
          </p:cNvPr>
          <p:cNvSpPr/>
          <p:nvPr/>
        </p:nvSpPr>
        <p:spPr>
          <a:xfrm>
            <a:off x="6529881" y="3323060"/>
            <a:ext cx="59407" cy="77582"/>
          </a:xfrm>
          <a:prstGeom prst="line">
            <a:avLst/>
          </a:prstGeom>
          <a:noFill/>
          <a:ln w="25400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20B29B54-561F-49CD-47F0-EF5452FDC1A8}"/>
              </a:ext>
            </a:extLst>
          </p:cNvPr>
          <p:cNvSpPr/>
          <p:nvPr/>
        </p:nvSpPr>
        <p:spPr>
          <a:xfrm>
            <a:off x="6589287" y="3400641"/>
            <a:ext cx="118812" cy="0"/>
          </a:xfrm>
          <a:prstGeom prst="line">
            <a:avLst/>
          </a:prstGeom>
          <a:noFill/>
          <a:ln w="25400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15">
            <a:extLst>
              <a:ext uri="{FF2B5EF4-FFF2-40B4-BE49-F238E27FC236}">
                <a16:creationId xmlns:a16="http://schemas.microsoft.com/office/drawing/2014/main" id="{B6E968D4-B164-73F5-11A9-CB3C910F45B7}"/>
              </a:ext>
            </a:extLst>
          </p:cNvPr>
          <p:cNvSpPr/>
          <p:nvPr/>
        </p:nvSpPr>
        <p:spPr>
          <a:xfrm>
            <a:off x="6735972" y="3193757"/>
            <a:ext cx="4277262" cy="46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판단은 커널 바깥(사용자 공간)에서 합니다.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16">
            <a:extLst>
              <a:ext uri="{FF2B5EF4-FFF2-40B4-BE49-F238E27FC236}">
                <a16:creationId xmlns:a16="http://schemas.microsoft.com/office/drawing/2014/main" id="{7EBF09C8-7FFA-4BA7-BD19-CF3B44C90B1D}"/>
              </a:ext>
            </a:extLst>
          </p:cNvPr>
          <p:cNvSpPr/>
          <p:nvPr/>
        </p:nvSpPr>
        <p:spPr>
          <a:xfrm>
            <a:off x="6529881" y="3840270"/>
            <a:ext cx="59407" cy="77582"/>
          </a:xfrm>
          <a:prstGeom prst="line">
            <a:avLst/>
          </a:prstGeom>
          <a:noFill/>
          <a:ln w="25400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17">
            <a:extLst>
              <a:ext uri="{FF2B5EF4-FFF2-40B4-BE49-F238E27FC236}">
                <a16:creationId xmlns:a16="http://schemas.microsoft.com/office/drawing/2014/main" id="{E19C365F-6D91-4BCD-2F1E-BF2E5ADB938A}"/>
              </a:ext>
            </a:extLst>
          </p:cNvPr>
          <p:cNvSpPr/>
          <p:nvPr/>
        </p:nvSpPr>
        <p:spPr>
          <a:xfrm>
            <a:off x="6589287" y="3917851"/>
            <a:ext cx="118812" cy="0"/>
          </a:xfrm>
          <a:prstGeom prst="line">
            <a:avLst/>
          </a:prstGeom>
          <a:noFill/>
          <a:ln w="25400">
            <a:solidFill>
              <a:srgbClr val="159947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18">
            <a:extLst>
              <a:ext uri="{FF2B5EF4-FFF2-40B4-BE49-F238E27FC236}">
                <a16:creationId xmlns:a16="http://schemas.microsoft.com/office/drawing/2014/main" id="{2DB89614-117A-91B1-AC64-1AE69CBF5711}"/>
              </a:ext>
            </a:extLst>
          </p:cNvPr>
          <p:cNvSpPr/>
          <p:nvPr/>
        </p:nvSpPr>
        <p:spPr>
          <a:xfrm>
            <a:off x="6735972" y="3710967"/>
            <a:ext cx="4277262" cy="46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차단은 컴퓨터에 원래 있는 기능으로 합니다.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19">
            <a:extLst>
              <a:ext uri="{FF2B5EF4-FFF2-40B4-BE49-F238E27FC236}">
                <a16:creationId xmlns:a16="http://schemas.microsoft.com/office/drawing/2014/main" id="{6C8E1EB1-D529-405F-4C95-CD6CBCB7C25A}"/>
              </a:ext>
            </a:extLst>
          </p:cNvPr>
          <p:cNvSpPr/>
          <p:nvPr/>
        </p:nvSpPr>
        <p:spPr>
          <a:xfrm>
            <a:off x="6429028" y="4305759"/>
            <a:ext cx="5275291" cy="4654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결과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 때문에 시스템이 멈추는 일은 없습니다.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 21">
            <a:extLst>
              <a:ext uri="{FF2B5EF4-FFF2-40B4-BE49-F238E27FC236}">
                <a16:creationId xmlns:a16="http://schemas.microsoft.com/office/drawing/2014/main" id="{D4FEDBDA-80C0-34C9-0C0D-D19698B2D25E}"/>
              </a:ext>
            </a:extLst>
          </p:cNvPr>
          <p:cNvSpPr/>
          <p:nvPr/>
        </p:nvSpPr>
        <p:spPr>
          <a:xfrm>
            <a:off x="1144446" y="5235448"/>
            <a:ext cx="1946762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시장 흐름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Text 22">
            <a:extLst>
              <a:ext uri="{FF2B5EF4-FFF2-40B4-BE49-F238E27FC236}">
                <a16:creationId xmlns:a16="http://schemas.microsoft.com/office/drawing/2014/main" id="{22530E31-EB4E-8190-69C5-4E9FE8C72F1B}"/>
              </a:ext>
            </a:extLst>
          </p:cNvPr>
          <p:cNvSpPr/>
          <p:nvPr/>
        </p:nvSpPr>
        <p:spPr>
          <a:xfrm>
            <a:off x="2374950" y="5311648"/>
            <a:ext cx="7958820" cy="8858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기업 보안 책임자(CISO)들은 이미 더 안전한 이 방식으로 이동하고 있습니다. </a:t>
            </a:r>
          </a:p>
          <a:p>
            <a:pPr marL="0" marR="0" lvl="0" indent="0" algn="l" defTabSz="121917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HoneyBee의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구조가 그 방향과 정확히 일치합니다.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FABCB15B-EB44-4ABE-23BA-C46A679E3EF1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44FA325D-3C3E-D9B7-067C-4040D89C2AA3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76C0113E-1831-4AB2-1E86-6B4D9B5EA92C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1" name="슬라이드 번호 개체 틀 12">
            <a:extLst>
              <a:ext uri="{FF2B5EF4-FFF2-40B4-BE49-F238E27FC236}">
                <a16:creationId xmlns:a16="http://schemas.microsoft.com/office/drawing/2014/main" id="{33C4F066-B842-2706-5E49-669C21BBD3AE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8529265D-9899-DFA1-CDE3-F1B2E7FD2506}"/>
              </a:ext>
            </a:extLst>
          </p:cNvPr>
          <p:cNvSpPr/>
          <p:nvPr/>
        </p:nvSpPr>
        <p:spPr>
          <a:xfrm>
            <a:off x="609600" y="122623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0149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AFF74-2BB9-75A5-48D5-5C34EE9A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F8412F2-3448-FA63-8547-8EA50E4B2150}"/>
              </a:ext>
            </a:extLst>
          </p:cNvPr>
          <p:cNvSpPr/>
          <p:nvPr/>
        </p:nvSpPr>
        <p:spPr>
          <a:xfrm>
            <a:off x="798576" y="5419468"/>
            <a:ext cx="10495910" cy="920372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597F2EF-0D34-7A42-08AB-550D344F3784}"/>
              </a:ext>
            </a:extLst>
          </p:cNvPr>
          <p:cNvSpPr/>
          <p:nvPr/>
        </p:nvSpPr>
        <p:spPr>
          <a:xfrm>
            <a:off x="609600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열린 문을 자동으로 다시 잠급니다  </a:t>
            </a: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자가 복구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E16B8FA-120F-7E6C-7A01-E926409E8128}"/>
              </a:ext>
            </a:extLst>
          </p:cNvPr>
          <p:cNvSpPr/>
          <p:nvPr/>
        </p:nvSpPr>
        <p:spPr>
          <a:xfrm>
            <a:off x="627888" y="926592"/>
            <a:ext cx="10456164" cy="3804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공격자가 침투 후 가장 먼저 하는 일 중 하나는 문의 잠금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(‘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호스트 방화벽 규칙’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을 풀어버리는 것입니다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HoneyBee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는 이를 즉시 감지해 자동으로 원상 복구를 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</p:txBody>
      </p:sp>
      <p:sp>
        <p:nvSpPr>
          <p:cNvPr id="50" name="Text 29">
            <a:extLst>
              <a:ext uri="{FF2B5EF4-FFF2-40B4-BE49-F238E27FC236}">
                <a16:creationId xmlns:a16="http://schemas.microsoft.com/office/drawing/2014/main" id="{FB95E794-F431-7943-E0C0-E6895BB55337}"/>
              </a:ext>
            </a:extLst>
          </p:cNvPr>
          <p:cNvSpPr/>
          <p:nvPr/>
        </p:nvSpPr>
        <p:spPr>
          <a:xfrm>
            <a:off x="1074844" y="5404978"/>
            <a:ext cx="2011477" cy="9348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차별점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Text 30">
            <a:extLst>
              <a:ext uri="{FF2B5EF4-FFF2-40B4-BE49-F238E27FC236}">
                <a16:creationId xmlns:a16="http://schemas.microsoft.com/office/drawing/2014/main" id="{7554DFD8-D076-288E-998F-770C456F7BC9}"/>
              </a:ext>
            </a:extLst>
          </p:cNvPr>
          <p:cNvSpPr/>
          <p:nvPr/>
        </p:nvSpPr>
        <p:spPr>
          <a:xfrm>
            <a:off x="2332635" y="5404978"/>
            <a:ext cx="8223390" cy="9348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기존 탐지 도구(EDR/XDR)는 변경을 ‘알려주긴’ 하지만 복구엔 관리자가 필요합니다. </a:t>
            </a:r>
          </a:p>
          <a:p>
            <a:pPr marL="0" marR="0" lvl="0" indent="0" algn="l" defTabSz="121917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HoneyBee는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자동으로 원상 복구를 합니다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F10AFF93-1DB3-602E-953D-34EA47A5498C}"/>
              </a:ext>
            </a:extLst>
          </p:cNvPr>
          <p:cNvGrpSpPr/>
          <p:nvPr/>
        </p:nvGrpSpPr>
        <p:grpSpPr>
          <a:xfrm>
            <a:off x="594359" y="1608515"/>
            <a:ext cx="10951465" cy="3553985"/>
            <a:chOff x="789431" y="1495553"/>
            <a:chExt cx="10624611" cy="3652459"/>
          </a:xfrm>
        </p:grpSpPr>
        <p:sp>
          <p:nvSpPr>
            <p:cNvPr id="2" name="Shape 2">
              <a:extLst>
                <a:ext uri="{FF2B5EF4-FFF2-40B4-BE49-F238E27FC236}">
                  <a16:creationId xmlns:a16="http://schemas.microsoft.com/office/drawing/2014/main" id="{B67B4AAC-8896-ADBC-5B46-7428DCCF2D3F}"/>
                </a:ext>
              </a:extLst>
            </p:cNvPr>
            <p:cNvSpPr/>
            <p:nvPr/>
          </p:nvSpPr>
          <p:spPr>
            <a:xfrm>
              <a:off x="789431" y="1495553"/>
              <a:ext cx="5240968" cy="3652459"/>
            </a:xfrm>
            <a:prstGeom prst="rect">
              <a:avLst/>
            </a:prstGeom>
            <a:solidFill>
              <a:srgbClr val="F3F7FC"/>
            </a:solidFill>
            <a:ln w="13970">
              <a:solidFill>
                <a:srgbClr val="E53E3E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Text 3">
              <a:extLst>
                <a:ext uri="{FF2B5EF4-FFF2-40B4-BE49-F238E27FC236}">
                  <a16:creationId xmlns:a16="http://schemas.microsoft.com/office/drawing/2014/main" id="{29D2C17A-54C9-793B-E14C-A0EF7C45FDCD}"/>
                </a:ext>
              </a:extLst>
            </p:cNvPr>
            <p:cNvSpPr/>
            <p:nvPr/>
          </p:nvSpPr>
          <p:spPr>
            <a:xfrm>
              <a:off x="1026076" y="1732533"/>
              <a:ext cx="3904631" cy="42143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공격 순서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 4">
              <a:extLst>
                <a:ext uri="{FF2B5EF4-FFF2-40B4-BE49-F238E27FC236}">
                  <a16:creationId xmlns:a16="http://schemas.microsoft.com/office/drawing/2014/main" id="{DA3650FA-64E9-D0EE-9529-1A92F6ECE7A9}"/>
                </a:ext>
              </a:extLst>
            </p:cNvPr>
            <p:cNvSpPr/>
            <p:nvPr/>
          </p:nvSpPr>
          <p:spPr>
            <a:xfrm>
              <a:off x="1561350" y="2386287"/>
              <a:ext cx="3904631" cy="6181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건물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안에 거점을 확보한다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 5">
              <a:extLst>
                <a:ext uri="{FF2B5EF4-FFF2-40B4-BE49-F238E27FC236}">
                  <a16:creationId xmlns:a16="http://schemas.microsoft.com/office/drawing/2014/main" id="{D9527177-8491-6387-72FB-C20ABE9F70A6}"/>
                </a:ext>
              </a:extLst>
            </p:cNvPr>
            <p:cNvSpPr/>
            <p:nvPr/>
          </p:nvSpPr>
          <p:spPr>
            <a:xfrm>
              <a:off x="1908897" y="2883682"/>
              <a:ext cx="354966" cy="33715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↓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 6">
              <a:extLst>
                <a:ext uri="{FF2B5EF4-FFF2-40B4-BE49-F238E27FC236}">
                  <a16:creationId xmlns:a16="http://schemas.microsoft.com/office/drawing/2014/main" id="{F68F73B9-8D75-45DA-4CCF-90EB9D4EA47F}"/>
                </a:ext>
              </a:extLst>
            </p:cNvPr>
            <p:cNvSpPr/>
            <p:nvPr/>
          </p:nvSpPr>
          <p:spPr>
            <a:xfrm>
              <a:off x="1561350" y="3236162"/>
              <a:ext cx="3904631" cy="6181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문의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잠금을 풀어버린다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83443E58-110A-2788-D1F6-EF28075A19D8}"/>
                </a:ext>
              </a:extLst>
            </p:cNvPr>
            <p:cNvSpPr/>
            <p:nvPr/>
          </p:nvSpPr>
          <p:spPr>
            <a:xfrm>
              <a:off x="1908897" y="3746449"/>
              <a:ext cx="354966" cy="33715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↓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54DE1007-0485-B2C1-97BD-7C9F1A55B589}"/>
                </a:ext>
              </a:extLst>
            </p:cNvPr>
            <p:cNvSpPr/>
            <p:nvPr/>
          </p:nvSpPr>
          <p:spPr>
            <a:xfrm>
              <a:off x="1561350" y="4086037"/>
              <a:ext cx="3904631" cy="6181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옆방으로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이동을 시작한다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Shape 9">
              <a:extLst>
                <a:ext uri="{FF2B5EF4-FFF2-40B4-BE49-F238E27FC236}">
                  <a16:creationId xmlns:a16="http://schemas.microsoft.com/office/drawing/2014/main" id="{F52ADA16-574D-AB99-36E3-76629FF6BF8A}"/>
                </a:ext>
              </a:extLst>
            </p:cNvPr>
            <p:cNvSpPr/>
            <p:nvPr/>
          </p:nvSpPr>
          <p:spPr>
            <a:xfrm>
              <a:off x="6274352" y="1495553"/>
              <a:ext cx="5139690" cy="3652459"/>
            </a:xfrm>
            <a:prstGeom prst="rect">
              <a:avLst/>
            </a:prstGeom>
            <a:solidFill>
              <a:srgbClr val="F8FBFF"/>
            </a:solidFill>
            <a:ln w="15875">
              <a:solidFill>
                <a:srgbClr val="159947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 10">
              <a:extLst>
                <a:ext uri="{FF2B5EF4-FFF2-40B4-BE49-F238E27FC236}">
                  <a16:creationId xmlns:a16="http://schemas.microsoft.com/office/drawing/2014/main" id="{6346026F-6624-C47C-71B8-C8952E36320D}"/>
                </a:ext>
              </a:extLst>
            </p:cNvPr>
            <p:cNvSpPr/>
            <p:nvPr/>
          </p:nvSpPr>
          <p:spPr>
            <a:xfrm>
              <a:off x="6494080" y="1732533"/>
              <a:ext cx="4651625" cy="42143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HoneyBee의 대응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 14">
              <a:extLst>
                <a:ext uri="{FF2B5EF4-FFF2-40B4-BE49-F238E27FC236}">
                  <a16:creationId xmlns:a16="http://schemas.microsoft.com/office/drawing/2014/main" id="{45FF2625-CDCE-DD25-F92D-51DFF65FEA10}"/>
                </a:ext>
              </a:extLst>
            </p:cNvPr>
            <p:cNvSpPr/>
            <p:nvPr/>
          </p:nvSpPr>
          <p:spPr>
            <a:xfrm>
              <a:off x="7133021" y="2300488"/>
              <a:ext cx="4156772" cy="56191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잠금이 바뀌는 순간 즉시 감지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 19">
              <a:extLst>
                <a:ext uri="{FF2B5EF4-FFF2-40B4-BE49-F238E27FC236}">
                  <a16:creationId xmlns:a16="http://schemas.microsoft.com/office/drawing/2014/main" id="{A7549176-FE48-A8FA-AB81-69575354FE15}"/>
                </a:ext>
              </a:extLst>
            </p:cNvPr>
            <p:cNvSpPr/>
            <p:nvPr/>
          </p:nvSpPr>
          <p:spPr>
            <a:xfrm>
              <a:off x="7133021" y="2980388"/>
              <a:ext cx="4156772" cy="56191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관리자 없이 자동으로 다시 잠금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Text 24">
              <a:extLst>
                <a:ext uri="{FF2B5EF4-FFF2-40B4-BE49-F238E27FC236}">
                  <a16:creationId xmlns:a16="http://schemas.microsoft.com/office/drawing/2014/main" id="{9C38947B-46C6-B400-990F-6D5505CA2981}"/>
                </a:ext>
              </a:extLst>
            </p:cNvPr>
            <p:cNvSpPr/>
            <p:nvPr/>
          </p:nvSpPr>
          <p:spPr>
            <a:xfrm>
              <a:off x="7133021" y="3660288"/>
              <a:ext cx="4156772" cy="56191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사고 대응을 위한 즉시 알림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 27">
              <a:extLst>
                <a:ext uri="{FF2B5EF4-FFF2-40B4-BE49-F238E27FC236}">
                  <a16:creationId xmlns:a16="http://schemas.microsoft.com/office/drawing/2014/main" id="{29B9FA0F-0824-0062-056D-1A4C621AF844}"/>
                </a:ext>
              </a:extLst>
            </p:cNvPr>
            <p:cNvSpPr/>
            <p:nvPr/>
          </p:nvSpPr>
          <p:spPr>
            <a:xfrm>
              <a:off x="7133021" y="4340188"/>
              <a:ext cx="4156772" cy="561917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설치 첫날부터, 내부자 실수까지 대응</a:t>
              </a:r>
              <a:endParaRPr kumimoji="0" lang="en-US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4" name="Image 1" descr="/home/claude/honeybee_pptx/icons/lock.png">
              <a:extLst>
                <a:ext uri="{FF2B5EF4-FFF2-40B4-BE49-F238E27FC236}">
                  <a16:creationId xmlns:a16="http://schemas.microsoft.com/office/drawing/2014/main" id="{5023885B-5C3A-1260-1617-CE9B78E7E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99939" y="3055112"/>
              <a:ext cx="384048" cy="384048"/>
            </a:xfrm>
            <a:prstGeom prst="rect">
              <a:avLst/>
            </a:prstGeom>
          </p:spPr>
        </p:pic>
        <p:pic>
          <p:nvPicPr>
            <p:cNvPr id="67" name="Image 2" descr="/home/claude/honeybee_pptx/icons/bell.png">
              <a:extLst>
                <a:ext uri="{FF2B5EF4-FFF2-40B4-BE49-F238E27FC236}">
                  <a16:creationId xmlns:a16="http://schemas.microsoft.com/office/drawing/2014/main" id="{151CE7D8-5E85-7278-5DFA-1BD7F00B1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9939" y="3736557"/>
              <a:ext cx="384048" cy="384048"/>
            </a:xfrm>
            <a:prstGeom prst="rect">
              <a:avLst/>
            </a:prstGeom>
          </p:spPr>
        </p:pic>
        <p:pic>
          <p:nvPicPr>
            <p:cNvPr id="70" name="Image 3" descr="/home/claude/honeybee_pptx/icons/shield-check.png">
              <a:extLst>
                <a:ext uri="{FF2B5EF4-FFF2-40B4-BE49-F238E27FC236}">
                  <a16:creationId xmlns:a16="http://schemas.microsoft.com/office/drawing/2014/main" id="{1BA615C2-EE65-8D68-4516-2F948FDB3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99939" y="4403487"/>
              <a:ext cx="384048" cy="384048"/>
            </a:xfrm>
            <a:prstGeom prst="rect">
              <a:avLst/>
            </a:prstGeom>
          </p:spPr>
        </p:pic>
        <p:pic>
          <p:nvPicPr>
            <p:cNvPr id="73" name="Image 0" descr="/home/claude/honeybee_pptx/icons/eye.png">
              <a:extLst>
                <a:ext uri="{FF2B5EF4-FFF2-40B4-BE49-F238E27FC236}">
                  <a16:creationId xmlns:a16="http://schemas.microsoft.com/office/drawing/2014/main" id="{A27E2FFC-6940-7325-EA9B-8F272F502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82250" y="2356470"/>
              <a:ext cx="421437" cy="421437"/>
            </a:xfrm>
            <a:prstGeom prst="rect">
              <a:avLst/>
            </a:prstGeom>
          </p:spPr>
        </p:pic>
      </p:grpSp>
      <p:sp>
        <p:nvSpPr>
          <p:cNvPr id="18" name="Shape 4">
            <a:extLst>
              <a:ext uri="{FF2B5EF4-FFF2-40B4-BE49-F238E27FC236}">
                <a16:creationId xmlns:a16="http://schemas.microsoft.com/office/drawing/2014/main" id="{5EE4F20E-2E25-166F-B8F1-5506455B4920}"/>
              </a:ext>
            </a:extLst>
          </p:cNvPr>
          <p:cNvSpPr/>
          <p:nvPr/>
        </p:nvSpPr>
        <p:spPr>
          <a:xfrm>
            <a:off x="1007788" y="2618565"/>
            <a:ext cx="329184" cy="329184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ko-KR" altLang="en-US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59617833-13A5-63E9-9440-15CA431BAFFA}"/>
              </a:ext>
            </a:extLst>
          </p:cNvPr>
          <p:cNvSpPr/>
          <p:nvPr/>
        </p:nvSpPr>
        <p:spPr>
          <a:xfrm>
            <a:off x="1007788" y="2618565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맑은 고딕" pitchFamily="34" charset="-120"/>
              </a:rPr>
              <a:t>1</a:t>
            </a:r>
            <a:endParaRPr lang="en-US" sz="12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CF099ED6-4B9A-3A48-251D-565DE3582876}"/>
              </a:ext>
            </a:extLst>
          </p:cNvPr>
          <p:cNvSpPr/>
          <p:nvPr/>
        </p:nvSpPr>
        <p:spPr>
          <a:xfrm>
            <a:off x="1007788" y="3423237"/>
            <a:ext cx="329184" cy="329184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ko-KR" altLang="en-US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C068A477-7BF4-7397-6A1A-5EC6AC118F4E}"/>
              </a:ext>
            </a:extLst>
          </p:cNvPr>
          <p:cNvSpPr/>
          <p:nvPr/>
        </p:nvSpPr>
        <p:spPr>
          <a:xfrm>
            <a:off x="1007788" y="3423237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맑은 고딕" pitchFamily="34" charset="-120"/>
              </a:rPr>
              <a:t>2</a:t>
            </a:r>
            <a:endParaRPr lang="en-US" sz="12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8E274DE9-4526-3649-7F97-3C1C620382E5}"/>
              </a:ext>
            </a:extLst>
          </p:cNvPr>
          <p:cNvSpPr/>
          <p:nvPr/>
        </p:nvSpPr>
        <p:spPr>
          <a:xfrm>
            <a:off x="1007788" y="4264485"/>
            <a:ext cx="329184" cy="329184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/>
          <a:p>
            <a:endParaRPr lang="ko-KR" altLang="en-US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2EAF0D2C-DC3E-A6B4-13B7-57EFCAF36A11}"/>
              </a:ext>
            </a:extLst>
          </p:cNvPr>
          <p:cNvSpPr/>
          <p:nvPr/>
        </p:nvSpPr>
        <p:spPr>
          <a:xfrm>
            <a:off x="1007788" y="4264485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Noto Sans KR" panose="020B0200000000000000" pitchFamily="50" charset="-127"/>
                <a:ea typeface="Noto Sans KR" panose="020B0200000000000000" pitchFamily="50" charset="-127"/>
                <a:cs typeface="맑은 고딕" pitchFamily="34" charset="-120"/>
              </a:rPr>
              <a:t>3</a:t>
            </a:r>
            <a:endParaRPr lang="en-US" sz="12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08E22C71-918E-5FAB-7F00-A271C7B6F59B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A7104D78-F812-F652-280D-7D8967BD5C64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423CB23E-4D94-A27C-3B0E-30AE17506EC5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8" name="슬라이드 번호 개체 틀 12">
            <a:extLst>
              <a:ext uri="{FF2B5EF4-FFF2-40B4-BE49-F238E27FC236}">
                <a16:creationId xmlns:a16="http://schemas.microsoft.com/office/drawing/2014/main" id="{D266CDCD-AA38-829B-DA2B-31E78A804FE6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40" name="Shape 15">
            <a:extLst>
              <a:ext uri="{FF2B5EF4-FFF2-40B4-BE49-F238E27FC236}">
                <a16:creationId xmlns:a16="http://schemas.microsoft.com/office/drawing/2014/main" id="{2395C8D0-A472-4346-2F9B-9340FF415DD1}"/>
              </a:ext>
            </a:extLst>
          </p:cNvPr>
          <p:cNvSpPr/>
          <p:nvPr/>
        </p:nvSpPr>
        <p:spPr>
          <a:xfrm>
            <a:off x="609600" y="1396918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315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9AB1D-6374-14D3-3A6F-AB05679FB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8AF6FD5-B7AC-CBD3-CA6B-39D61BCE272D}"/>
              </a:ext>
            </a:extLst>
          </p:cNvPr>
          <p:cNvSpPr/>
          <p:nvPr/>
        </p:nvSpPr>
        <p:spPr>
          <a:xfrm>
            <a:off x="798576" y="5492620"/>
            <a:ext cx="10528721" cy="920372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3FC1B9F-BDE1-6908-2DBB-7E879342A8D8}"/>
              </a:ext>
            </a:extLst>
          </p:cNvPr>
          <p:cNvSpPr/>
          <p:nvPr/>
        </p:nvSpPr>
        <p:spPr>
          <a:xfrm>
            <a:off x="609600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몇 달이 아니라 며칠  </a:t>
            </a: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en-US" altLang="ko-KR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Day-1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부터 방어합니다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A988B30-A88B-0326-FDFC-CD9F8EAEFA72}"/>
              </a:ext>
            </a:extLst>
          </p:cNvPr>
          <p:cNvSpPr/>
          <p:nvPr/>
        </p:nvSpPr>
        <p:spPr>
          <a:xfrm>
            <a:off x="627888" y="938784"/>
            <a:ext cx="10456164" cy="3804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많은 회사가 내부 잠금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(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마이크로세그멘테이션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)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을 끝까지 설치하지 못합니다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—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너무 복잡하고 오래 걸리기 때문입니다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 </a:t>
            </a:r>
            <a:b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</a:b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HoneyBee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는 설정을 끝내기 전에도 지켜줍니다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9347F13-E68C-6F3F-2181-29460F403397}"/>
              </a:ext>
            </a:extLst>
          </p:cNvPr>
          <p:cNvGrpSpPr/>
          <p:nvPr/>
        </p:nvGrpSpPr>
        <p:grpSpPr>
          <a:xfrm>
            <a:off x="594145" y="1562626"/>
            <a:ext cx="10951679" cy="1908127"/>
            <a:chOff x="816863" y="1748682"/>
            <a:chExt cx="10550715" cy="1648920"/>
          </a:xfrm>
        </p:grpSpPr>
        <p:sp>
          <p:nvSpPr>
            <p:cNvPr id="3" name="Shape 2">
              <a:extLst>
                <a:ext uri="{FF2B5EF4-FFF2-40B4-BE49-F238E27FC236}">
                  <a16:creationId xmlns:a16="http://schemas.microsoft.com/office/drawing/2014/main" id="{72881816-40A7-B092-940B-1E87117EC635}"/>
                </a:ext>
              </a:extLst>
            </p:cNvPr>
            <p:cNvSpPr/>
            <p:nvPr/>
          </p:nvSpPr>
          <p:spPr>
            <a:xfrm>
              <a:off x="816863" y="1748682"/>
              <a:ext cx="5226543" cy="1648920"/>
            </a:xfrm>
            <a:prstGeom prst="rect">
              <a:avLst/>
            </a:prstGeom>
            <a:solidFill>
              <a:srgbClr val="F3F7FC"/>
            </a:solidFill>
            <a:ln w="12700">
              <a:solidFill>
                <a:schemeClr val="bg1">
                  <a:lumMod val="75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 3">
              <a:extLst>
                <a:ext uri="{FF2B5EF4-FFF2-40B4-BE49-F238E27FC236}">
                  <a16:creationId xmlns:a16="http://schemas.microsoft.com/office/drawing/2014/main" id="{00A2471C-2592-47FC-E770-E07E6DA65651}"/>
                </a:ext>
              </a:extLst>
            </p:cNvPr>
            <p:cNvSpPr/>
            <p:nvPr/>
          </p:nvSpPr>
          <p:spPr>
            <a:xfrm>
              <a:off x="1074174" y="1881836"/>
              <a:ext cx="4584802" cy="2105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기존 방식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11" name="Text 4">
              <a:extLst>
                <a:ext uri="{FF2B5EF4-FFF2-40B4-BE49-F238E27FC236}">
                  <a16:creationId xmlns:a16="http://schemas.microsoft.com/office/drawing/2014/main" id="{8C83074B-34A7-B720-9D72-34BA8CE78A46}"/>
                </a:ext>
              </a:extLst>
            </p:cNvPr>
            <p:cNvSpPr/>
            <p:nvPr/>
          </p:nvSpPr>
          <p:spPr>
            <a:xfrm>
              <a:off x="1074174" y="2200922"/>
              <a:ext cx="116959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1–2개월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13" name="Text 5">
              <a:extLst>
                <a:ext uri="{FF2B5EF4-FFF2-40B4-BE49-F238E27FC236}">
                  <a16:creationId xmlns:a16="http://schemas.microsoft.com/office/drawing/2014/main" id="{27A51694-1460-3937-DC5B-21BF717BF1B1}"/>
                </a:ext>
              </a:extLst>
            </p:cNvPr>
            <p:cNvSpPr/>
            <p:nvPr/>
          </p:nvSpPr>
          <p:spPr>
            <a:xfrm>
              <a:off x="2134137" y="2211948"/>
              <a:ext cx="395322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수작업으로 지도 그리기 — 아직 보호 없음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15" name="Text 6">
              <a:extLst>
                <a:ext uri="{FF2B5EF4-FFF2-40B4-BE49-F238E27FC236}">
                  <a16:creationId xmlns:a16="http://schemas.microsoft.com/office/drawing/2014/main" id="{F5FA2FD8-9C1A-BF13-8FBB-F4293B9CECA5}"/>
                </a:ext>
              </a:extLst>
            </p:cNvPr>
            <p:cNvSpPr/>
            <p:nvPr/>
          </p:nvSpPr>
          <p:spPr>
            <a:xfrm>
              <a:off x="1074174" y="2573155"/>
              <a:ext cx="116959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3–4개월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18" name="Text 7">
              <a:extLst>
                <a:ext uri="{FF2B5EF4-FFF2-40B4-BE49-F238E27FC236}">
                  <a16:creationId xmlns:a16="http://schemas.microsoft.com/office/drawing/2014/main" id="{97232BF8-F14D-A880-BD25-B4A1624DDA1A}"/>
                </a:ext>
              </a:extLst>
            </p:cNvPr>
            <p:cNvSpPr/>
            <p:nvPr/>
          </p:nvSpPr>
          <p:spPr>
            <a:xfrm>
              <a:off x="2134137" y="2584181"/>
              <a:ext cx="3691419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정책 설계·테스트 — 여전히 무방비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20" name="Text 8">
              <a:extLst>
                <a:ext uri="{FF2B5EF4-FFF2-40B4-BE49-F238E27FC236}">
                  <a16:creationId xmlns:a16="http://schemas.microsoft.com/office/drawing/2014/main" id="{E80964C4-6EE0-D7EF-9361-E14C55D3E6AE}"/>
                </a:ext>
              </a:extLst>
            </p:cNvPr>
            <p:cNvSpPr/>
            <p:nvPr/>
          </p:nvSpPr>
          <p:spPr>
            <a:xfrm>
              <a:off x="1074174" y="2959235"/>
              <a:ext cx="116959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53E3E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5–6개월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22" name="Text 9">
              <a:extLst>
                <a:ext uri="{FF2B5EF4-FFF2-40B4-BE49-F238E27FC236}">
                  <a16:creationId xmlns:a16="http://schemas.microsoft.com/office/drawing/2014/main" id="{2B742628-4AA3-8CCA-4C7D-A3D18C45902A}"/>
                </a:ext>
              </a:extLst>
            </p:cNvPr>
            <p:cNvSpPr/>
            <p:nvPr/>
          </p:nvSpPr>
          <p:spPr>
            <a:xfrm>
              <a:off x="2134137" y="2970262"/>
              <a:ext cx="3691419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단계적 적용 — 부분 보호에 그침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24" name="Shape 10">
              <a:extLst>
                <a:ext uri="{FF2B5EF4-FFF2-40B4-BE49-F238E27FC236}">
                  <a16:creationId xmlns:a16="http://schemas.microsoft.com/office/drawing/2014/main" id="{ECF1E4D8-E52C-5586-21D2-2BC499BF55FE}"/>
                </a:ext>
              </a:extLst>
            </p:cNvPr>
            <p:cNvSpPr/>
            <p:nvPr/>
          </p:nvSpPr>
          <p:spPr>
            <a:xfrm>
              <a:off x="6314940" y="1748682"/>
              <a:ext cx="5052638" cy="1648920"/>
            </a:xfrm>
            <a:prstGeom prst="rect">
              <a:avLst/>
            </a:prstGeom>
            <a:solidFill>
              <a:srgbClr val="F8FBFF"/>
            </a:solidFill>
            <a:ln w="19050">
              <a:solidFill>
                <a:schemeClr val="accent4">
                  <a:lumMod val="50000"/>
                </a:schemeClr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 11">
              <a:extLst>
                <a:ext uri="{FF2B5EF4-FFF2-40B4-BE49-F238E27FC236}">
                  <a16:creationId xmlns:a16="http://schemas.microsoft.com/office/drawing/2014/main" id="{EAE9244C-C5F2-8812-8777-9E2E3D75156D}"/>
                </a:ext>
              </a:extLst>
            </p:cNvPr>
            <p:cNvSpPr/>
            <p:nvPr/>
          </p:nvSpPr>
          <p:spPr>
            <a:xfrm>
              <a:off x="6572250" y="1881836"/>
              <a:ext cx="4584802" cy="2105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HoneyBee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59947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28" name="Text 12">
              <a:extLst>
                <a:ext uri="{FF2B5EF4-FFF2-40B4-BE49-F238E27FC236}">
                  <a16:creationId xmlns:a16="http://schemas.microsoft.com/office/drawing/2014/main" id="{36F8D506-8096-C369-5409-58A0FA31F47E}"/>
                </a:ext>
              </a:extLst>
            </p:cNvPr>
            <p:cNvSpPr/>
            <p:nvPr/>
          </p:nvSpPr>
          <p:spPr>
            <a:xfrm>
              <a:off x="6572250" y="2200922"/>
              <a:ext cx="116959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Day 1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31" name="Text 13">
              <a:extLst>
                <a:ext uri="{FF2B5EF4-FFF2-40B4-BE49-F238E27FC236}">
                  <a16:creationId xmlns:a16="http://schemas.microsoft.com/office/drawing/2014/main" id="{F187B009-CA61-8504-22C8-A121BAACB5B3}"/>
                </a:ext>
              </a:extLst>
            </p:cNvPr>
            <p:cNvSpPr/>
            <p:nvPr/>
          </p:nvSpPr>
          <p:spPr>
            <a:xfrm>
              <a:off x="7429010" y="2211948"/>
              <a:ext cx="3691419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설치 → ‘지켜보기’ 자동 시작, 즉시 방어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34" name="Text 14">
              <a:extLst>
                <a:ext uri="{FF2B5EF4-FFF2-40B4-BE49-F238E27FC236}">
                  <a16:creationId xmlns:a16="http://schemas.microsoft.com/office/drawing/2014/main" id="{0548B0C8-AB7F-2651-46C9-CB08D79CCCF6}"/>
                </a:ext>
              </a:extLst>
            </p:cNvPr>
            <p:cNvSpPr/>
            <p:nvPr/>
          </p:nvSpPr>
          <p:spPr>
            <a:xfrm>
              <a:off x="6572250" y="2573155"/>
              <a:ext cx="116959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1–2주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38" name="Text 15">
              <a:extLst>
                <a:ext uri="{FF2B5EF4-FFF2-40B4-BE49-F238E27FC236}">
                  <a16:creationId xmlns:a16="http://schemas.microsoft.com/office/drawing/2014/main" id="{B446DA3F-20EF-66A0-05B3-146E95E9B108}"/>
                </a:ext>
              </a:extLst>
            </p:cNvPr>
            <p:cNvSpPr/>
            <p:nvPr/>
          </p:nvSpPr>
          <p:spPr>
            <a:xfrm>
              <a:off x="7429010" y="2584181"/>
              <a:ext cx="3691420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모든 통신을 자동 발견·지도화 (수작업 0)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42" name="Text 16">
              <a:extLst>
                <a:ext uri="{FF2B5EF4-FFF2-40B4-BE49-F238E27FC236}">
                  <a16:creationId xmlns:a16="http://schemas.microsoft.com/office/drawing/2014/main" id="{D27E2FAC-4EAE-7404-2B91-535886B0D875}"/>
                </a:ext>
              </a:extLst>
            </p:cNvPr>
            <p:cNvSpPr/>
            <p:nvPr/>
          </p:nvSpPr>
          <p:spPr>
            <a:xfrm>
              <a:off x="6572250" y="2959235"/>
              <a:ext cx="1169592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3–5주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44" name="Text 17">
              <a:extLst>
                <a:ext uri="{FF2B5EF4-FFF2-40B4-BE49-F238E27FC236}">
                  <a16:creationId xmlns:a16="http://schemas.microsoft.com/office/drawing/2014/main" id="{23848424-AD0F-DA4E-BCA4-EB29C0026974}"/>
                </a:ext>
              </a:extLst>
            </p:cNvPr>
            <p:cNvSpPr/>
            <p:nvPr/>
          </p:nvSpPr>
          <p:spPr>
            <a:xfrm>
              <a:off x="7429010" y="2970262"/>
              <a:ext cx="3691420" cy="350834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Noto Sans KR" pitchFamily="34" charset="-120"/>
                </a:rPr>
                <a:t>클릭 몇 번으로 잠금 적용 완료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</p:grpSp>
      <p:sp>
        <p:nvSpPr>
          <p:cNvPr id="48" name="Text 19">
            <a:extLst>
              <a:ext uri="{FF2B5EF4-FFF2-40B4-BE49-F238E27FC236}">
                <a16:creationId xmlns:a16="http://schemas.microsoft.com/office/drawing/2014/main" id="{435AF40C-CD9C-FA76-CAAA-B36DC923D211}"/>
              </a:ext>
            </a:extLst>
          </p:cNvPr>
          <p:cNvSpPr/>
          <p:nvPr/>
        </p:nvSpPr>
        <p:spPr>
          <a:xfrm>
            <a:off x="1075166" y="5525298"/>
            <a:ext cx="1988307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가볍습니다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20">
            <a:extLst>
              <a:ext uri="{FF2B5EF4-FFF2-40B4-BE49-F238E27FC236}">
                <a16:creationId xmlns:a16="http://schemas.microsoft.com/office/drawing/2014/main" id="{BCF7BE1A-FBC2-8727-FF04-78DC2CF7AA27}"/>
              </a:ext>
            </a:extLst>
          </p:cNvPr>
          <p:cNvSpPr/>
          <p:nvPr/>
        </p:nvSpPr>
        <p:spPr>
          <a:xfrm>
            <a:off x="2804116" y="5561874"/>
            <a:ext cx="8128666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HoneyBee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에이전트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agent)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는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400KB · CPU 약 3% · 메모리 약 20MB. </a:t>
            </a:r>
          </a:p>
          <a:p>
            <a:pPr marL="0" marR="0" lvl="0" indent="0" algn="l" defTabSz="121917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경쟁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 제품이 첫 회의를 끝내기도 전에, HoneyBee는 이미 방어를 시작합니다.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88EC4BB-2D2A-FC7A-C944-9950DC00094F}"/>
              </a:ext>
            </a:extLst>
          </p:cNvPr>
          <p:cNvGrpSpPr/>
          <p:nvPr/>
        </p:nvGrpSpPr>
        <p:grpSpPr>
          <a:xfrm>
            <a:off x="594146" y="3666818"/>
            <a:ext cx="10951678" cy="1604513"/>
            <a:chOff x="816864" y="1691714"/>
            <a:chExt cx="10583469" cy="198004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C17F46C9-5661-4ADE-3996-46C8BE371633}"/>
                </a:ext>
              </a:extLst>
            </p:cNvPr>
            <p:cNvSpPr/>
            <p:nvPr/>
          </p:nvSpPr>
          <p:spPr>
            <a:xfrm>
              <a:off x="8029651" y="1695760"/>
              <a:ext cx="3370682" cy="1976001"/>
            </a:xfrm>
            <a:prstGeom prst="roundRect">
              <a:avLst>
                <a:gd name="adj" fmla="val 4944"/>
              </a:avLst>
            </a:prstGeom>
            <a:solidFill>
              <a:srgbClr val="F4F9F1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E45D5B2E-2A31-483C-822C-1E2AD7DA1ED8}"/>
                </a:ext>
              </a:extLst>
            </p:cNvPr>
            <p:cNvSpPr/>
            <p:nvPr/>
          </p:nvSpPr>
          <p:spPr>
            <a:xfrm>
              <a:off x="4437482" y="1691714"/>
              <a:ext cx="3370682" cy="1976001"/>
            </a:xfrm>
            <a:prstGeom prst="roundRect">
              <a:avLst>
                <a:gd name="adj" fmla="val 4944"/>
              </a:avLst>
            </a:prstGeom>
            <a:solidFill>
              <a:srgbClr val="F4F9F1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17A5DB8C-65E4-4150-3C4E-6A90571EE64A}"/>
                </a:ext>
              </a:extLst>
            </p:cNvPr>
            <p:cNvSpPr/>
            <p:nvPr/>
          </p:nvSpPr>
          <p:spPr>
            <a:xfrm>
              <a:off x="816864" y="1695196"/>
              <a:ext cx="3370682" cy="1976001"/>
            </a:xfrm>
            <a:prstGeom prst="roundRect">
              <a:avLst>
                <a:gd name="adj" fmla="val 4944"/>
              </a:avLst>
            </a:prstGeom>
            <a:solidFill>
              <a:srgbClr val="F4F9F1"/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 3">
              <a:extLst>
                <a:ext uri="{FF2B5EF4-FFF2-40B4-BE49-F238E27FC236}">
                  <a16:creationId xmlns:a16="http://schemas.microsoft.com/office/drawing/2014/main" id="{CBC4023A-7AB7-04F2-6079-8B1587DB5375}"/>
                </a:ext>
              </a:extLst>
            </p:cNvPr>
            <p:cNvSpPr/>
            <p:nvPr/>
          </p:nvSpPr>
          <p:spPr>
            <a:xfrm>
              <a:off x="934720" y="1872189"/>
              <a:ext cx="3134970" cy="8014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&lt; 5%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19" name="Text 4">
              <a:extLst>
                <a:ext uri="{FF2B5EF4-FFF2-40B4-BE49-F238E27FC236}">
                  <a16:creationId xmlns:a16="http://schemas.microsoft.com/office/drawing/2014/main" id="{7AA8635A-9B38-9F15-D3A8-9F639C0EAEE6}"/>
                </a:ext>
              </a:extLst>
            </p:cNvPr>
            <p:cNvSpPr/>
            <p:nvPr/>
          </p:nvSpPr>
          <p:spPr>
            <a:xfrm>
              <a:off x="981862" y="2783326"/>
              <a:ext cx="3064256" cy="512901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내부 잠금을 폭넓게 도입한 기업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 5">
              <a:extLst>
                <a:ext uri="{FF2B5EF4-FFF2-40B4-BE49-F238E27FC236}">
                  <a16:creationId xmlns:a16="http://schemas.microsoft.com/office/drawing/2014/main" id="{E674BC27-10AE-96A9-44DD-FB31C841BD09}"/>
                </a:ext>
              </a:extLst>
            </p:cNvPr>
            <p:cNvSpPr/>
            <p:nvPr/>
          </p:nvSpPr>
          <p:spPr>
            <a:xfrm>
              <a:off x="981862" y="3276363"/>
              <a:ext cx="3064256" cy="320563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Gartner, 2025.5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3" name="Text 7">
              <a:extLst>
                <a:ext uri="{FF2B5EF4-FFF2-40B4-BE49-F238E27FC236}">
                  <a16:creationId xmlns:a16="http://schemas.microsoft.com/office/drawing/2014/main" id="{7DDC9D42-81D5-6E6D-6323-73ABA42CBC28}"/>
                </a:ext>
              </a:extLst>
            </p:cNvPr>
            <p:cNvSpPr/>
            <p:nvPr/>
          </p:nvSpPr>
          <p:spPr>
            <a:xfrm>
              <a:off x="4541114" y="1872189"/>
              <a:ext cx="3134970" cy="8014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&lt; 50%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25" name="Text 8">
              <a:extLst>
                <a:ext uri="{FF2B5EF4-FFF2-40B4-BE49-F238E27FC236}">
                  <a16:creationId xmlns:a16="http://schemas.microsoft.com/office/drawing/2014/main" id="{E0A5D3C0-BDBA-592C-ECC8-99B407814287}"/>
                </a:ext>
              </a:extLst>
            </p:cNvPr>
            <p:cNvSpPr/>
            <p:nvPr/>
          </p:nvSpPr>
          <p:spPr>
            <a:xfrm>
              <a:off x="4588256" y="2783326"/>
              <a:ext cx="3064256" cy="512901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18개월 안에 원래 목표를 달성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 9">
              <a:extLst>
                <a:ext uri="{FF2B5EF4-FFF2-40B4-BE49-F238E27FC236}">
                  <a16:creationId xmlns:a16="http://schemas.microsoft.com/office/drawing/2014/main" id="{9CBC9D0E-1A96-92C5-E1D7-64EB735D5975}"/>
                </a:ext>
              </a:extLst>
            </p:cNvPr>
            <p:cNvSpPr/>
            <p:nvPr/>
          </p:nvSpPr>
          <p:spPr>
            <a:xfrm>
              <a:off x="4588256" y="3276363"/>
              <a:ext cx="3064256" cy="320563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Forrester Research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9" name="Text 11">
              <a:extLst>
                <a:ext uri="{FF2B5EF4-FFF2-40B4-BE49-F238E27FC236}">
                  <a16:creationId xmlns:a16="http://schemas.microsoft.com/office/drawing/2014/main" id="{A9B1F63C-2469-6BB8-17FC-DC1B260FA5B8}"/>
                </a:ext>
              </a:extLst>
            </p:cNvPr>
            <p:cNvSpPr/>
            <p:nvPr/>
          </p:nvSpPr>
          <p:spPr>
            <a:xfrm>
              <a:off x="8147507" y="1872189"/>
              <a:ext cx="3134970" cy="80140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40%</a:t>
              </a: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endParaRPr>
            </a:p>
          </p:txBody>
        </p:sp>
        <p:sp>
          <p:nvSpPr>
            <p:cNvPr id="30" name="Text 12">
              <a:extLst>
                <a:ext uri="{FF2B5EF4-FFF2-40B4-BE49-F238E27FC236}">
                  <a16:creationId xmlns:a16="http://schemas.microsoft.com/office/drawing/2014/main" id="{00DE87CF-2CDF-BDD4-BE6C-FD614685B7A5}"/>
                </a:ext>
              </a:extLst>
            </p:cNvPr>
            <p:cNvSpPr/>
            <p:nvPr/>
          </p:nvSpPr>
          <p:spPr>
            <a:xfrm>
              <a:off x="8194650" y="2783326"/>
              <a:ext cx="3064256" cy="512901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‘복잡성’을 최대 걸림돌로 지목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 13">
              <a:extLst>
                <a:ext uri="{FF2B5EF4-FFF2-40B4-BE49-F238E27FC236}">
                  <a16:creationId xmlns:a16="http://schemas.microsoft.com/office/drawing/2014/main" id="{8017CF19-6520-8BD8-4C14-B776C0EFE27B}"/>
                </a:ext>
              </a:extLst>
            </p:cNvPr>
            <p:cNvSpPr/>
            <p:nvPr/>
          </p:nvSpPr>
          <p:spPr>
            <a:xfrm>
              <a:off x="8194650" y="3276363"/>
              <a:ext cx="3064256" cy="320563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Zero Trust Industry Report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</p:grpSp>
      <p:sp>
        <p:nvSpPr>
          <p:cNvPr id="36" name="Text 5">
            <a:extLst>
              <a:ext uri="{FF2B5EF4-FFF2-40B4-BE49-F238E27FC236}">
                <a16:creationId xmlns:a16="http://schemas.microsoft.com/office/drawing/2014/main" id="{EF7A2565-D448-9A33-7932-937E393DB206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39" name="Text 6">
            <a:extLst>
              <a:ext uri="{FF2B5EF4-FFF2-40B4-BE49-F238E27FC236}">
                <a16:creationId xmlns:a16="http://schemas.microsoft.com/office/drawing/2014/main" id="{294910D4-0B37-FB7F-E07F-F6CD9CD01469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41" name="Shape 15">
            <a:extLst>
              <a:ext uri="{FF2B5EF4-FFF2-40B4-BE49-F238E27FC236}">
                <a16:creationId xmlns:a16="http://schemas.microsoft.com/office/drawing/2014/main" id="{2464851D-742A-8717-C1AB-781C6683D376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45" name="슬라이드 번호 개체 틀 12">
            <a:extLst>
              <a:ext uri="{FF2B5EF4-FFF2-40B4-BE49-F238E27FC236}">
                <a16:creationId xmlns:a16="http://schemas.microsoft.com/office/drawing/2014/main" id="{68ADDAC8-3408-2774-383B-2585A829C33E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56" name="Shape 15">
            <a:extLst>
              <a:ext uri="{FF2B5EF4-FFF2-40B4-BE49-F238E27FC236}">
                <a16:creationId xmlns:a16="http://schemas.microsoft.com/office/drawing/2014/main" id="{15BD000E-D788-A767-0A16-FD0FD823289E}"/>
              </a:ext>
            </a:extLst>
          </p:cNvPr>
          <p:cNvSpPr/>
          <p:nvPr/>
        </p:nvSpPr>
        <p:spPr>
          <a:xfrm>
            <a:off x="609600" y="1396918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889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13A63-28A1-318B-3FFE-7D848E73D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5">
            <a:extLst>
              <a:ext uri="{FF2B5EF4-FFF2-40B4-BE49-F238E27FC236}">
                <a16:creationId xmlns:a16="http://schemas.microsoft.com/office/drawing/2014/main" id="{704709A8-64BE-0C8B-2C77-DA5C19806606}"/>
              </a:ext>
            </a:extLst>
          </p:cNvPr>
          <p:cNvSpPr/>
          <p:nvPr/>
        </p:nvSpPr>
        <p:spPr>
          <a:xfrm>
            <a:off x="609600" y="338328"/>
            <a:ext cx="9290304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lvl="0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HoneyBee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와 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EDR 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관계</a:t>
            </a: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, </a:t>
            </a:r>
            <a:r>
              <a:rPr lang="en-US" altLang="ko-KR" sz="3200" b="1" dirty="0" err="1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그리고</a:t>
            </a:r>
            <a:r>
              <a:rPr lang="en-US" altLang="ko-KR" sz="3200" b="1" dirty="0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3200" b="1" dirty="0" err="1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권장</a:t>
            </a:r>
            <a:r>
              <a:rPr lang="en-US" altLang="ko-KR" sz="3200" b="1" dirty="0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3200" b="1" dirty="0" err="1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도입</a:t>
            </a:r>
            <a:r>
              <a:rPr lang="en-US" altLang="ko-KR" sz="3200" b="1" dirty="0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</a:t>
            </a:r>
            <a:r>
              <a:rPr lang="en-US" altLang="ko-KR" sz="3200" b="1" dirty="0" err="1">
                <a:solidFill>
                  <a:srgbClr val="1B2A4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순서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A528092-00AC-31F6-4C64-0A490928A539}"/>
              </a:ext>
            </a:extLst>
          </p:cNvPr>
          <p:cNvSpPr/>
          <p:nvPr/>
        </p:nvSpPr>
        <p:spPr>
          <a:xfrm>
            <a:off x="627888" y="914400"/>
            <a:ext cx="8595360" cy="2286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서버 보안의 완성은 어느 하나를 선택하는 것이 아니라 서로 다른 통제 지점을 </a:t>
            </a:r>
            <a:r>
              <a:rPr lang="ko-KR" altLang="en-US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연결하는 것입니다</a:t>
            </a:r>
            <a:r>
              <a:rPr lang="en-US" altLang="ko-KR" sz="1400" dirty="0">
                <a:solidFill>
                  <a:srgbClr val="0070C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CE0D44C-27A4-C04A-7104-E369237A2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76" y="1536194"/>
            <a:ext cx="10590148" cy="3655158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E3926C6-E73C-B076-299F-988C29AB26C6}"/>
              </a:ext>
            </a:extLst>
          </p:cNvPr>
          <p:cNvSpPr/>
          <p:nvPr/>
        </p:nvSpPr>
        <p:spPr>
          <a:xfrm>
            <a:off x="798576" y="5302174"/>
            <a:ext cx="10622522" cy="1152000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 19">
            <a:extLst>
              <a:ext uri="{FF2B5EF4-FFF2-40B4-BE49-F238E27FC236}">
                <a16:creationId xmlns:a16="http://schemas.microsoft.com/office/drawing/2014/main" id="{19362FCB-2403-CFF3-1A85-2F4C6CC6AFBD}"/>
              </a:ext>
            </a:extLst>
          </p:cNvPr>
          <p:cNvSpPr/>
          <p:nvPr/>
        </p:nvSpPr>
        <p:spPr>
          <a:xfrm>
            <a:off x="1075166" y="5452146"/>
            <a:ext cx="1988307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권장 도입 순서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20">
            <a:extLst>
              <a:ext uri="{FF2B5EF4-FFF2-40B4-BE49-F238E27FC236}">
                <a16:creationId xmlns:a16="http://schemas.microsoft.com/office/drawing/2014/main" id="{E53BCCA8-DD61-F190-42FD-B036EFC08428}"/>
              </a:ext>
            </a:extLst>
          </p:cNvPr>
          <p:cNvSpPr/>
          <p:nvPr/>
        </p:nvSpPr>
        <p:spPr>
          <a:xfrm>
            <a:off x="2804116" y="5488722"/>
            <a:ext cx="8589308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길을 줄이고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마이크로세그멘테이션으로 침해 이동 경로 제한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) →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 안을 감시하고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서버 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EDR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 고립된 방 안의 행위 분석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) → 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연결한다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(XDR/SOAR</a:t>
            </a: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로 정보와 차단을 연계</a:t>
            </a: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). </a:t>
            </a:r>
          </a:p>
          <a:p>
            <a:pPr marL="0" marR="0" lvl="0" indent="0" algn="l" defTabSz="121917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이 순서는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서버 간 확산 방어 관점의 권장 안이며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, EDR·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백신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·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방화벽을 대체한다는 뜻이 아닙니다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.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B18FA62B-ED70-3CB6-6516-A62819463DBE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0DBE0C14-5F6F-1722-D15B-A098132F2413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9865559D-8089-49F4-894C-DDFE652F0482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3" name="슬라이드 번호 개체 틀 12">
            <a:extLst>
              <a:ext uri="{FF2B5EF4-FFF2-40B4-BE49-F238E27FC236}">
                <a16:creationId xmlns:a16="http://schemas.microsoft.com/office/drawing/2014/main" id="{97076E6E-A45F-A880-C5D3-9ABA50326BFA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31759EF8-1FFD-EA7A-173E-DA45E44FC8B7}"/>
              </a:ext>
            </a:extLst>
          </p:cNvPr>
          <p:cNvSpPr/>
          <p:nvPr/>
        </p:nvSpPr>
        <p:spPr>
          <a:xfrm>
            <a:off x="609600" y="122623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0643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50A88-9E79-B9F4-38EE-BC3415E17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49BEA065-7C09-B10A-53AF-8DA428820590}"/>
              </a:ext>
            </a:extLst>
          </p:cNvPr>
          <p:cNvGrpSpPr/>
          <p:nvPr/>
        </p:nvGrpSpPr>
        <p:grpSpPr>
          <a:xfrm>
            <a:off x="609600" y="1533287"/>
            <a:ext cx="10972800" cy="3196409"/>
            <a:chOff x="609600" y="1534183"/>
            <a:chExt cx="10972800" cy="2961761"/>
          </a:xfrm>
        </p:grpSpPr>
        <p:sp>
          <p:nvSpPr>
            <p:cNvPr id="6" name="Shape 2">
              <a:extLst>
                <a:ext uri="{FF2B5EF4-FFF2-40B4-BE49-F238E27FC236}">
                  <a16:creationId xmlns:a16="http://schemas.microsoft.com/office/drawing/2014/main" id="{0E1C403C-2E7E-7551-A677-24E2BC891CE0}"/>
                </a:ext>
              </a:extLst>
            </p:cNvPr>
            <p:cNvSpPr/>
            <p:nvPr/>
          </p:nvSpPr>
          <p:spPr>
            <a:xfrm>
              <a:off x="609600" y="1534183"/>
              <a:ext cx="5266944" cy="2950464"/>
            </a:xfrm>
            <a:prstGeom prst="rect">
              <a:avLst/>
            </a:prstGeom>
            <a:solidFill>
              <a:srgbClr val="F3F7FC"/>
            </a:solidFill>
            <a:ln w="15875">
              <a:solidFill>
                <a:srgbClr val="008C99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 3">
              <a:extLst>
                <a:ext uri="{FF2B5EF4-FFF2-40B4-BE49-F238E27FC236}">
                  <a16:creationId xmlns:a16="http://schemas.microsoft.com/office/drawing/2014/main" id="{B4EDE5B4-C451-56D8-FB9D-230249827BBA}"/>
                </a:ext>
              </a:extLst>
            </p:cNvPr>
            <p:cNvSpPr/>
            <p:nvPr/>
          </p:nvSpPr>
          <p:spPr>
            <a:xfrm>
              <a:off x="902208" y="1740552"/>
              <a:ext cx="3803904" cy="31699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133" normalizeH="0" baseline="0" noProof="0" dirty="0">
                  <a:ln>
                    <a:noFill/>
                  </a:ln>
                  <a:solidFill>
                    <a:srgbClr val="008C99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보는 도구  ·  탐지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 8">
              <a:extLst>
                <a:ext uri="{FF2B5EF4-FFF2-40B4-BE49-F238E27FC236}">
                  <a16:creationId xmlns:a16="http://schemas.microsoft.com/office/drawing/2014/main" id="{09737B25-C190-2E46-907C-EFC994CED759}"/>
                </a:ext>
              </a:extLst>
            </p:cNvPr>
            <p:cNvSpPr/>
            <p:nvPr/>
          </p:nvSpPr>
          <p:spPr>
            <a:xfrm>
              <a:off x="902208" y="2081928"/>
              <a:ext cx="3803904" cy="487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카메라 = XDR / EDR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 9">
              <a:extLst>
                <a:ext uri="{FF2B5EF4-FFF2-40B4-BE49-F238E27FC236}">
                  <a16:creationId xmlns:a16="http://schemas.microsoft.com/office/drawing/2014/main" id="{F51F55BA-B38F-A239-7FEB-DA02ABF1B526}"/>
                </a:ext>
              </a:extLst>
            </p:cNvPr>
            <p:cNvSpPr/>
            <p:nvPr/>
          </p:nvSpPr>
          <p:spPr>
            <a:xfrm>
              <a:off x="902208" y="2752488"/>
              <a:ext cx="4681728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anose="020B0200000000000000" pitchFamily="50" charset="-127"/>
                  <a:ea typeface="Noto Sans KR" panose="020B0200000000000000" pitchFamily="50" charset="-127"/>
                  <a:cs typeface="Calibri" pitchFamily="34" charset="-120"/>
                </a:rPr>
                <a:t>Cortex XDR · CrowdStrike Falcon · MS Defender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6" name="Text 10">
              <a:extLst>
                <a:ext uri="{FF2B5EF4-FFF2-40B4-BE49-F238E27FC236}">
                  <a16:creationId xmlns:a16="http://schemas.microsoft.com/office/drawing/2014/main" id="{010A2AF2-88D1-A3E4-7410-CD253C50FC24}"/>
                </a:ext>
              </a:extLst>
            </p:cNvPr>
            <p:cNvSpPr/>
            <p:nvPr/>
          </p:nvSpPr>
          <p:spPr>
            <a:xfrm>
              <a:off x="902208" y="3191400"/>
              <a:ext cx="4578096" cy="73152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누가 움직이는지 보고 기록합니다. 하지만 카메라는 스스로 침입자를 막지는 못합니다.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Text 11">
              <a:extLst>
                <a:ext uri="{FF2B5EF4-FFF2-40B4-BE49-F238E27FC236}">
                  <a16:creationId xmlns:a16="http://schemas.microsoft.com/office/drawing/2014/main" id="{49B9E4C2-DD85-55A9-432F-4CE4597122C4}"/>
                </a:ext>
              </a:extLst>
            </p:cNvPr>
            <p:cNvSpPr/>
            <p:nvPr/>
          </p:nvSpPr>
          <p:spPr>
            <a:xfrm>
              <a:off x="902206" y="3969898"/>
              <a:ext cx="4974338" cy="48768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59947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HoneyBee와의 관계 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보완 — 카메라와 함께 쓰면 완전해집니다.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Shape 12">
              <a:extLst>
                <a:ext uri="{FF2B5EF4-FFF2-40B4-BE49-F238E27FC236}">
                  <a16:creationId xmlns:a16="http://schemas.microsoft.com/office/drawing/2014/main" id="{769AA532-A1E2-BCFA-22EC-95320167E549}"/>
                </a:ext>
              </a:extLst>
            </p:cNvPr>
            <p:cNvSpPr/>
            <p:nvPr/>
          </p:nvSpPr>
          <p:spPr>
            <a:xfrm>
              <a:off x="6315456" y="1545480"/>
              <a:ext cx="5266944" cy="2950464"/>
            </a:xfrm>
            <a:prstGeom prst="rect">
              <a:avLst/>
            </a:prstGeom>
            <a:solidFill>
              <a:srgbClr val="F8FBFF"/>
            </a:solidFill>
            <a:ln w="19050">
              <a:solidFill>
                <a:srgbClr val="F5A623"/>
              </a:solidFill>
              <a:prstDash val="solid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Text 13">
              <a:extLst>
                <a:ext uri="{FF2B5EF4-FFF2-40B4-BE49-F238E27FC236}">
                  <a16:creationId xmlns:a16="http://schemas.microsoft.com/office/drawing/2014/main" id="{6010FA0E-4AAA-ECB6-25BB-DC83BA9C7291}"/>
                </a:ext>
              </a:extLst>
            </p:cNvPr>
            <p:cNvSpPr/>
            <p:nvPr/>
          </p:nvSpPr>
          <p:spPr>
            <a:xfrm>
              <a:off x="6608064" y="1740552"/>
              <a:ext cx="3803904" cy="316992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133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막는 도구  ·  차단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Text 18">
              <a:extLst>
                <a:ext uri="{FF2B5EF4-FFF2-40B4-BE49-F238E27FC236}">
                  <a16:creationId xmlns:a16="http://schemas.microsoft.com/office/drawing/2014/main" id="{59477DB1-0E3C-7D14-DFB5-636FCB874329}"/>
                </a:ext>
              </a:extLst>
            </p:cNvPr>
            <p:cNvSpPr/>
            <p:nvPr/>
          </p:nvSpPr>
          <p:spPr>
            <a:xfrm>
              <a:off x="6608064" y="2081928"/>
              <a:ext cx="3803904" cy="487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50000"/>
                    </a:schemeClr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잠금 = HoneyBee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 19">
              <a:extLst>
                <a:ext uri="{FF2B5EF4-FFF2-40B4-BE49-F238E27FC236}">
                  <a16:creationId xmlns:a16="http://schemas.microsoft.com/office/drawing/2014/main" id="{C761F680-D590-8102-5890-B60AFEF588B5}"/>
                </a:ext>
              </a:extLst>
            </p:cNvPr>
            <p:cNvSpPr/>
            <p:nvPr/>
          </p:nvSpPr>
          <p:spPr>
            <a:xfrm>
              <a:off x="6608064" y="2728104"/>
              <a:ext cx="4681728" cy="6096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2324A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이동이 일어나는 바로 그 순간, 허가되지 않은 이동을 차단합니다.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 20">
              <a:extLst>
                <a:ext uri="{FF2B5EF4-FFF2-40B4-BE49-F238E27FC236}">
                  <a16:creationId xmlns:a16="http://schemas.microsoft.com/office/drawing/2014/main" id="{4080E22C-59F1-D9D0-8790-A87B486B48BF}"/>
                </a:ext>
              </a:extLst>
            </p:cNvPr>
            <p:cNvSpPr/>
            <p:nvPr/>
          </p:nvSpPr>
          <p:spPr>
            <a:xfrm>
              <a:off x="6608064" y="3353476"/>
              <a:ext cx="4462272" cy="85344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marR="0" lvl="0" indent="0" algn="l" defTabSz="1219170" rtl="0" eaLnBrk="1" fontAlgn="auto" latinLnBrk="0" hangingPunct="1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3D526B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기존 잠금(Illumio · Akamai · Cisco)은 설치에 수개월이 걸립니다. </a:t>
              </a:r>
            </a:p>
            <a:p>
              <a:pPr marL="0" marR="0" lvl="0" indent="0" algn="l" defTabSz="1219170" rtl="0" eaLnBrk="1" fontAlgn="auto" latinLnBrk="0" hangingPunct="1">
                <a:lnSpc>
                  <a:spcPct val="112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HoneyBee는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81426"/>
                  </a:solidFill>
                  <a:effectLst/>
                  <a:uLnTx/>
                  <a:uFillTx/>
                  <a:latin typeface="Noto Sans KR" pitchFamily="34" charset="0"/>
                  <a:ea typeface="Noto Sans KR" pitchFamily="34" charset="-122"/>
                  <a:cs typeface="Noto Sans KR" pitchFamily="34" charset="-120"/>
                </a:rPr>
                <a:t> 며칠 만에, 더 강하게.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CDF9D0C-E2A6-FCC9-84B3-62DF6F319439}"/>
              </a:ext>
            </a:extLst>
          </p:cNvPr>
          <p:cNvSpPr/>
          <p:nvPr/>
        </p:nvSpPr>
        <p:spPr>
          <a:xfrm>
            <a:off x="630074" y="5004940"/>
            <a:ext cx="10959526" cy="920372"/>
          </a:xfrm>
          <a:prstGeom prst="roundRect">
            <a:avLst>
              <a:gd name="adj" fmla="val 6129"/>
            </a:avLst>
          </a:prstGeom>
          <a:solidFill>
            <a:srgbClr val="ECF3FA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4D8E5C5-5705-C40F-8691-B2595672B819}"/>
              </a:ext>
            </a:extLst>
          </p:cNvPr>
          <p:cNvSpPr/>
          <p:nvPr/>
        </p:nvSpPr>
        <p:spPr>
          <a:xfrm>
            <a:off x="609600" y="338328"/>
            <a:ext cx="1058875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HoneyBee</a:t>
            </a:r>
            <a:r>
              <a:rPr lang="ko-KR" altLang="en-US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의 위치  </a:t>
            </a:r>
            <a:r>
              <a:rPr lang="en-US" altLang="ko-KR" sz="3200" b="1" dirty="0">
                <a:solidFill>
                  <a:prstClr val="black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—  </a:t>
            </a:r>
            <a:r>
              <a:rPr lang="en-US" altLang="ko-KR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‘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보는’ 도구 </a:t>
            </a:r>
            <a:r>
              <a:rPr lang="en-US" altLang="ko-KR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vs ‘</a:t>
            </a:r>
            <a:r>
              <a:rPr lang="ko-KR" altLang="en-US" sz="2800" b="1" dirty="0">
                <a:solidFill>
                  <a:schemeClr val="accent4">
                    <a:lumMod val="50000"/>
                  </a:scheme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막는’ 도구</a:t>
            </a: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8C72665-A134-C9D8-E0CE-095345931AFC}"/>
              </a:ext>
            </a:extLst>
          </p:cNvPr>
          <p:cNvSpPr/>
          <p:nvPr/>
        </p:nvSpPr>
        <p:spPr>
          <a:xfrm>
            <a:off x="627888" y="902209"/>
            <a:ext cx="11161776" cy="26038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대부분의 보안 도구는 침입자를 ‘봅니다’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 HoneyBee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는 침입자를 ‘막습니다’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두 계층이 결합될 때 비로소 빈틈 없는 방어가 완성됩니다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.</a:t>
            </a: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0D1984A4-696A-8034-1E3D-388A60A38648}"/>
              </a:ext>
            </a:extLst>
          </p:cNvPr>
          <p:cNvSpPr/>
          <p:nvPr/>
        </p:nvSpPr>
        <p:spPr>
          <a:xfrm>
            <a:off x="4791456" y="1740552"/>
            <a:ext cx="829056" cy="829056"/>
          </a:xfrm>
          <a:prstGeom prst="ellipse">
            <a:avLst/>
          </a:prstGeom>
          <a:solidFill>
            <a:srgbClr val="EEF9F0"/>
          </a:solidFill>
          <a:ln w="15875">
            <a:solidFill>
              <a:srgbClr val="008C99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8A8DD8C1-52B6-9571-CF7A-A0739BEF8DF3}"/>
              </a:ext>
            </a:extLst>
          </p:cNvPr>
          <p:cNvSpPr/>
          <p:nvPr/>
        </p:nvSpPr>
        <p:spPr>
          <a:xfrm>
            <a:off x="10497312" y="1740552"/>
            <a:ext cx="829056" cy="829056"/>
          </a:xfrm>
          <a:prstGeom prst="ellipse">
            <a:avLst/>
          </a:prstGeom>
          <a:solidFill>
            <a:srgbClr val="EEF9F0"/>
          </a:solidFill>
          <a:ln w="15875">
            <a:solidFill>
              <a:srgbClr val="F5A623"/>
            </a:solidFill>
            <a:prstDash val="solid"/>
          </a:ln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 21">
            <a:extLst>
              <a:ext uri="{FF2B5EF4-FFF2-40B4-BE49-F238E27FC236}">
                <a16:creationId xmlns:a16="http://schemas.microsoft.com/office/drawing/2014/main" id="{BD8E8477-1BE9-9819-B275-B36B866F9EB9}"/>
              </a:ext>
            </a:extLst>
          </p:cNvPr>
          <p:cNvSpPr/>
          <p:nvPr/>
        </p:nvSpPr>
        <p:spPr>
          <a:xfrm>
            <a:off x="5900928" y="2679336"/>
            <a:ext cx="390144" cy="682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</a:rPr>
              <a:t>+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3" name="Text 23">
            <a:extLst>
              <a:ext uri="{FF2B5EF4-FFF2-40B4-BE49-F238E27FC236}">
                <a16:creationId xmlns:a16="http://schemas.microsoft.com/office/drawing/2014/main" id="{3792B8DA-9A10-1AB8-9C08-ABE77D9E5BF7}"/>
              </a:ext>
            </a:extLst>
          </p:cNvPr>
          <p:cNvSpPr/>
          <p:nvPr/>
        </p:nvSpPr>
        <p:spPr>
          <a:xfrm>
            <a:off x="1146048" y="5068968"/>
            <a:ext cx="20726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권장 구성</a:t>
            </a: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Text 24">
            <a:extLst>
              <a:ext uri="{FF2B5EF4-FFF2-40B4-BE49-F238E27FC236}">
                <a16:creationId xmlns:a16="http://schemas.microsoft.com/office/drawing/2014/main" id="{D72F83CD-9925-3EC1-852D-882AFA533C13}"/>
              </a:ext>
            </a:extLst>
          </p:cNvPr>
          <p:cNvSpPr/>
          <p:nvPr/>
        </p:nvSpPr>
        <p:spPr>
          <a:xfrm>
            <a:off x="2482340" y="5068968"/>
            <a:ext cx="84734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121917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2324A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카메라(Layer 1, 탐지)  +  HoneyBee 잠금(Layer 2, 차단)  =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81426"/>
                </a:solidFill>
                <a:effectLst/>
                <a:uLnTx/>
                <a:uFillTx/>
                <a:latin typeface="Noto Sans KR" pitchFamily="34" charset="0"/>
                <a:ea typeface="Noto Sans KR" pitchFamily="34" charset="-122"/>
                <a:cs typeface="Noto Sans KR" pitchFamily="34" charset="-120"/>
              </a:rPr>
              <a:t>침해 전 과정을 커버하는 완전한 방어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3" name="Image 0" descr="/home/claude/honeybee_pptx/icons/camera.png">
            <a:extLst>
              <a:ext uri="{FF2B5EF4-FFF2-40B4-BE49-F238E27FC236}">
                <a16:creationId xmlns:a16="http://schemas.microsoft.com/office/drawing/2014/main" id="{AF337C52-1CBD-54C3-8696-6A83B77E4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472" y="1867915"/>
            <a:ext cx="576000" cy="576000"/>
          </a:xfrm>
          <a:prstGeom prst="rect">
            <a:avLst/>
          </a:prstGeom>
        </p:spPr>
      </p:pic>
      <p:pic>
        <p:nvPicPr>
          <p:cNvPr id="76" name="Image 1" descr="/home/claude/honeybee_pptx/icons/lock-amber.png">
            <a:extLst>
              <a:ext uri="{FF2B5EF4-FFF2-40B4-BE49-F238E27FC236}">
                <a16:creationId xmlns:a16="http://schemas.microsoft.com/office/drawing/2014/main" id="{AC43762C-6EB6-A605-6070-8728A1EFF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752" y="1819800"/>
            <a:ext cx="648000" cy="648000"/>
          </a:xfrm>
          <a:prstGeom prst="rect">
            <a:avLst/>
          </a:prstGeom>
        </p:spPr>
      </p:pic>
      <p:sp>
        <p:nvSpPr>
          <p:cNvPr id="3" name="Text 15">
            <a:extLst>
              <a:ext uri="{FF2B5EF4-FFF2-40B4-BE49-F238E27FC236}">
                <a16:creationId xmlns:a16="http://schemas.microsoft.com/office/drawing/2014/main" id="{1277D270-458B-6D1C-2D3E-DA2768DEF212}"/>
              </a:ext>
            </a:extLst>
          </p:cNvPr>
          <p:cNvSpPr/>
          <p:nvPr/>
        </p:nvSpPr>
        <p:spPr>
          <a:xfrm>
            <a:off x="701040" y="5964936"/>
            <a:ext cx="10835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i="1" dirty="0">
                <a:latin typeface="Noto Sans KR" panose="020B0200000000000000" pitchFamily="50" charset="-127"/>
                <a:ea typeface="Noto Sans KR" panose="020B0200000000000000" pitchFamily="50" charset="-127"/>
                <a:cs typeface="맑은 고딕" pitchFamily="34" charset="-120"/>
              </a:rPr>
              <a:t>Host-Agent-Based, Process Identity-Based Microsegmentation Platform with Autonomous Firewall Integrity Protection</a:t>
            </a:r>
            <a:endParaRPr lang="en-US" sz="1400" b="1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BEA54805-E18C-A8FA-26ED-EB1243E2C5D0}"/>
              </a:ext>
            </a:extLst>
          </p:cNvPr>
          <p:cNvSpPr/>
          <p:nvPr/>
        </p:nvSpPr>
        <p:spPr>
          <a:xfrm>
            <a:off x="749808" y="665886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HoneyBee Platform Document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05918FDE-E136-2B2C-AA82-49B267959B2E}"/>
              </a:ext>
            </a:extLst>
          </p:cNvPr>
          <p:cNvSpPr/>
          <p:nvPr/>
        </p:nvSpPr>
        <p:spPr>
          <a:xfrm>
            <a:off x="8869680" y="6658862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Noto Sans CJK KR" pitchFamily="34" charset="-120"/>
              </a:rPr>
              <a:t>Smart, Fast - The Last Line of Defense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691D75AC-3FEC-E99E-197A-174DCC78098C}"/>
              </a:ext>
            </a:extLst>
          </p:cNvPr>
          <p:cNvSpPr/>
          <p:nvPr/>
        </p:nvSpPr>
        <p:spPr>
          <a:xfrm>
            <a:off x="603504" y="6596806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0" name="슬라이드 번호 개체 틀 12">
            <a:extLst>
              <a:ext uri="{FF2B5EF4-FFF2-40B4-BE49-F238E27FC236}">
                <a16:creationId xmlns:a16="http://schemas.microsoft.com/office/drawing/2014/main" id="{90F6CE25-2C51-9CD5-BBCD-3BFCC0EFCFBC}"/>
              </a:ext>
            </a:extLst>
          </p:cNvPr>
          <p:cNvSpPr txBox="1">
            <a:spLocks/>
          </p:cNvSpPr>
          <p:nvPr/>
        </p:nvSpPr>
        <p:spPr>
          <a:xfrm>
            <a:off x="5787526" y="6636394"/>
            <a:ext cx="64008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8CC95F-0247-41B6-91CF-DC97C76A7088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9ABDE3AA-48A6-AB1C-C0B3-453A7715BC4C}"/>
              </a:ext>
            </a:extLst>
          </p:cNvPr>
          <p:cNvSpPr/>
          <p:nvPr/>
        </p:nvSpPr>
        <p:spPr>
          <a:xfrm>
            <a:off x="609600" y="1226230"/>
            <a:ext cx="10980000" cy="0"/>
          </a:xfrm>
          <a:prstGeom prst="line">
            <a:avLst/>
          </a:prstGeom>
          <a:noFill/>
          <a:ln w="9525">
            <a:solidFill>
              <a:srgbClr val="DDE5F0"/>
            </a:solidFill>
            <a:prstDash val="solid"/>
          </a:ln>
        </p:spPr>
        <p:txBody>
          <a:bodyPr lIns="14400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913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EDEE97-AE57-4281-479F-5739E8C1E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034D3F5-929D-04D7-B9AB-1B371D990402}"/>
              </a:ext>
            </a:extLst>
          </p:cNvPr>
          <p:cNvSpPr txBox="1"/>
          <p:nvPr/>
        </p:nvSpPr>
        <p:spPr>
          <a:xfrm>
            <a:off x="911788" y="1422763"/>
            <a:ext cx="4002699" cy="92333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6000" b="1" i="0" u="none" strike="noStrike" kern="1200" cap="none" spc="0" normalizeH="0" baseline="0" noProof="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Pretendard" pitchFamily="50" charset="-127"/>
              </a:rPr>
              <a:t>감사합니다 </a:t>
            </a:r>
            <a:r>
              <a:rPr kumimoji="0" lang="en-US" altLang="ko-KR" sz="6000" b="1" i="0" u="none" strike="noStrike" kern="1200" cap="none" spc="0" normalizeH="0" baseline="0" noProof="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Pretendard" pitchFamily="50" charset="-127"/>
              </a:rPr>
              <a:t>!</a:t>
            </a:r>
            <a:endParaRPr kumimoji="0" lang="ko-KR" altLang="en-US" sz="6000" b="1" i="0" u="none" strike="noStrike" kern="1200" cap="none" spc="0" normalizeH="0" baseline="0" noProof="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070C0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Pretendard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34D3F5-929D-04D7-B9AB-1B371D990402}"/>
              </a:ext>
            </a:extLst>
          </p:cNvPr>
          <p:cNvSpPr txBox="1"/>
          <p:nvPr/>
        </p:nvSpPr>
        <p:spPr>
          <a:xfrm>
            <a:off x="1118983" y="2463849"/>
            <a:ext cx="220515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200" b="0" i="0" u="none" strike="noStrike" kern="1200" cap="none" spc="0" normalizeH="0" baseline="0" noProof="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Pretendard Medium" pitchFamily="50" charset="-127"/>
              </a:rPr>
              <a:t>Thank you !</a:t>
            </a:r>
            <a:endParaRPr kumimoji="0" lang="ko-KR" altLang="en-US" sz="3200" b="0" i="0" u="none" strike="noStrike" kern="1200" cap="none" spc="0" normalizeH="0" baseline="0" noProof="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070C0"/>
              </a:solidFill>
              <a:effectLst/>
              <a:uLnTx/>
              <a:uFillTx/>
              <a:latin typeface="Noto Sans KR" panose="020B0200000000000000" pitchFamily="50" charset="-127"/>
              <a:ea typeface="Noto Sans KR" panose="020B0200000000000000" pitchFamily="50" charset="-127"/>
              <a:cs typeface="Pretendard Medium" pitchFamily="50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6F479A-9546-7A93-6157-C46A360873E4}"/>
              </a:ext>
            </a:extLst>
          </p:cNvPr>
          <p:cNvSpPr txBox="1"/>
          <p:nvPr/>
        </p:nvSpPr>
        <p:spPr>
          <a:xfrm>
            <a:off x="911788" y="5582278"/>
            <a:ext cx="8068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POC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문의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:  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㈜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아이티에스컨버젼스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</a:t>
            </a:r>
          </a:p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                    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ICT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비지니스본부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/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김대효본부장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 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oto Sans KR" panose="020B0200000000000000" pitchFamily="50" charset="-127"/>
                <a:ea typeface="Noto Sans KR" panose="020B0200000000000000" pitchFamily="50" charset="-127"/>
                <a:cs typeface="+mn-cs"/>
              </a:rPr>
              <a:t>010-8556-8228 / dhkim@itsconv.com</a:t>
            </a:r>
          </a:p>
        </p:txBody>
      </p:sp>
    </p:spTree>
    <p:extLst>
      <p:ext uri="{BB962C8B-B14F-4D97-AF65-F5344CB8AC3E}">
        <p14:creationId xmlns:p14="http://schemas.microsoft.com/office/powerpoint/2010/main" val="380258214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1451</TotalTime>
  <Words>1627</Words>
  <Application>Microsoft Office PowerPoint</Application>
  <PresentationFormat>와이드스크린</PresentationFormat>
  <Paragraphs>234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15</vt:i4>
      </vt:variant>
    </vt:vector>
  </HeadingPairs>
  <TitlesOfParts>
    <vt:vector size="23" baseType="lpstr">
      <vt:lpstr>Noto Sans CJK KR</vt:lpstr>
      <vt:lpstr>Noto Sans KR</vt:lpstr>
      <vt:lpstr>맑은 고딕</vt:lpstr>
      <vt:lpstr>Arial</vt:lpstr>
      <vt:lpstr>Bierstadt</vt:lpstr>
      <vt:lpstr>Calibri</vt:lpstr>
      <vt:lpstr>1_Office Theme</vt:lpstr>
      <vt:lpstr>GestaltVTI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김대효</cp:lastModifiedBy>
  <cp:revision>7</cp:revision>
  <dcterms:created xsi:type="dcterms:W3CDTF">2026-07-27T02:21:48Z</dcterms:created>
  <dcterms:modified xsi:type="dcterms:W3CDTF">2026-08-03T02:25:51Z</dcterms:modified>
</cp:coreProperties>
</file>